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56" r:id="rId2"/>
    <p:sldId id="258" r:id="rId3"/>
    <p:sldId id="263" r:id="rId4"/>
    <p:sldId id="264" r:id="rId5"/>
    <p:sldId id="259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92" r:id="rId14"/>
    <p:sldId id="272" r:id="rId15"/>
    <p:sldId id="307" r:id="rId16"/>
    <p:sldId id="296" r:id="rId17"/>
    <p:sldId id="297" r:id="rId18"/>
    <p:sldId id="298" r:id="rId19"/>
    <p:sldId id="299" r:id="rId20"/>
    <p:sldId id="300" r:id="rId21"/>
    <p:sldId id="301" r:id="rId22"/>
    <p:sldId id="302" r:id="rId23"/>
    <p:sldId id="303" r:id="rId24"/>
    <p:sldId id="304" r:id="rId25"/>
    <p:sldId id="305" r:id="rId26"/>
    <p:sldId id="306" r:id="rId27"/>
    <p:sldId id="262" r:id="rId28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淺色樣式 2 - 輔色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544" y="-1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3" name="Shape 8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大標題文字"/>
          <p:cNvSpPr txBox="1">
            <a:spLocks noGrp="1"/>
          </p:cNvSpPr>
          <p:nvPr>
            <p:ph type="title"/>
          </p:nvPr>
        </p:nvSpPr>
        <p:spPr>
          <a:xfrm>
            <a:off x="6927129" y="2885706"/>
            <a:ext cx="4734294" cy="889819"/>
          </a:xfrm>
          <a:prstGeom prst="rect">
            <a:avLst/>
          </a:prstGeom>
        </p:spPr>
        <p:txBody>
          <a:bodyPr anchor="b"/>
          <a:lstStyle>
            <a:lvl1pPr>
              <a:defRPr sz="3700"/>
            </a:lvl1pPr>
          </a:lstStyle>
          <a:p>
            <a:r>
              <a:t>大標題文字</a:t>
            </a:r>
          </a:p>
        </p:txBody>
      </p:sp>
      <p:sp>
        <p:nvSpPr>
          <p:cNvPr id="18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6978646" y="3908276"/>
            <a:ext cx="4708894" cy="15225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ClrTx/>
              <a:buSzTx/>
              <a:buNone/>
              <a:defRPr sz="2000">
                <a:solidFill>
                  <a:srgbClr val="7F7F7F"/>
                </a:solidFill>
              </a:defRPr>
            </a:lvl1pPr>
            <a:lvl2pPr marL="0" indent="0">
              <a:lnSpc>
                <a:spcPct val="90000"/>
              </a:lnSpc>
              <a:buClrTx/>
              <a:buSzTx/>
              <a:buNone/>
              <a:defRPr sz="2000">
                <a:solidFill>
                  <a:srgbClr val="7F7F7F"/>
                </a:solidFill>
              </a:defRPr>
            </a:lvl2pPr>
            <a:lvl3pPr marL="0" indent="0">
              <a:lnSpc>
                <a:spcPct val="90000"/>
              </a:lnSpc>
              <a:buClrTx/>
              <a:buSzTx/>
              <a:buNone/>
              <a:defRPr sz="2000">
                <a:solidFill>
                  <a:srgbClr val="7F7F7F"/>
                </a:solidFill>
              </a:defRPr>
            </a:lvl3pPr>
            <a:lvl4pPr marL="0" indent="0">
              <a:lnSpc>
                <a:spcPct val="90000"/>
              </a:lnSpc>
              <a:buClrTx/>
              <a:buSzTx/>
              <a:buNone/>
              <a:defRPr sz="2000">
                <a:solidFill>
                  <a:srgbClr val="7F7F7F"/>
                </a:solidFill>
              </a:defRPr>
            </a:lvl4pPr>
            <a:lvl5pPr marL="0" indent="0">
              <a:lnSpc>
                <a:spcPct val="90000"/>
              </a:lnSpc>
              <a:buClrTx/>
              <a:buSzTx/>
              <a:buNone/>
              <a:defRPr sz="2000">
                <a:solidFill>
                  <a:srgbClr val="7F7F7F"/>
                </a:solidFill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9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745729" y="6485663"/>
            <a:ext cx="231275" cy="2311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0" name="圓角矩形"/>
          <p:cNvSpPr/>
          <p:nvPr/>
        </p:nvSpPr>
        <p:spPr>
          <a:xfrm rot="18900000">
            <a:off x="-1541261" y="-2471789"/>
            <a:ext cx="6369754" cy="8426165"/>
          </a:xfrm>
          <a:prstGeom prst="roundRect">
            <a:avLst>
              <a:gd name="adj" fmla="val 15000"/>
            </a:avLst>
          </a:prstGeom>
          <a:solidFill>
            <a:srgbClr val="EAF5F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pic>
        <p:nvPicPr>
          <p:cNvPr id="21" name="CRM.png" descr="CR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42250" y="366119"/>
            <a:ext cx="7704148" cy="59289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Vital_Logo_2022_final_CRM_h.png" descr="Vital_Logo_2022_final_CRM_h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77669" y="1484415"/>
            <a:ext cx="3814568" cy="12685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影像" descr="影像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416662" y="358345"/>
            <a:ext cx="2466557" cy="2334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大標題文字"/>
          <p:cNvSpPr txBox="1">
            <a:spLocks noGrp="1"/>
          </p:cNvSpPr>
          <p:nvPr>
            <p:ph type="title"/>
          </p:nvPr>
        </p:nvSpPr>
        <p:spPr>
          <a:xfrm>
            <a:off x="771525" y="2259415"/>
            <a:ext cx="6791325" cy="1045764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t>大標題文字</a:t>
            </a:r>
          </a:p>
        </p:txBody>
      </p:sp>
      <p:sp>
        <p:nvSpPr>
          <p:cNvPr id="31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771525" y="3614625"/>
            <a:ext cx="6791325" cy="76805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ClrTx/>
              <a:buSzTx/>
              <a:buNone/>
              <a:defRPr sz="2700" b="1">
                <a:solidFill>
                  <a:srgbClr val="7F7F7F"/>
                </a:solidFill>
              </a:defRPr>
            </a:lvl1pPr>
            <a:lvl2pPr marL="0" indent="0">
              <a:lnSpc>
                <a:spcPct val="90000"/>
              </a:lnSpc>
              <a:buClrTx/>
              <a:buSzTx/>
              <a:buNone/>
              <a:defRPr sz="2700" b="1">
                <a:solidFill>
                  <a:srgbClr val="7F7F7F"/>
                </a:solidFill>
              </a:defRPr>
            </a:lvl2pPr>
            <a:lvl3pPr marL="0" indent="0">
              <a:lnSpc>
                <a:spcPct val="90000"/>
              </a:lnSpc>
              <a:buClrTx/>
              <a:buSzTx/>
              <a:buNone/>
              <a:defRPr sz="2700" b="1">
                <a:solidFill>
                  <a:srgbClr val="7F7F7F"/>
                </a:solidFill>
              </a:defRPr>
            </a:lvl3pPr>
            <a:lvl4pPr marL="0" indent="0">
              <a:lnSpc>
                <a:spcPct val="90000"/>
              </a:lnSpc>
              <a:buClrTx/>
              <a:buSzTx/>
              <a:buNone/>
              <a:defRPr sz="2700" b="1">
                <a:solidFill>
                  <a:srgbClr val="7F7F7F"/>
                </a:solidFill>
              </a:defRPr>
            </a:lvl4pPr>
            <a:lvl5pPr marL="0" indent="0">
              <a:lnSpc>
                <a:spcPct val="90000"/>
              </a:lnSpc>
              <a:buClrTx/>
              <a:buSzTx/>
              <a:buNone/>
              <a:defRPr sz="2700" b="1">
                <a:solidFill>
                  <a:srgbClr val="7F7F7F"/>
                </a:solidFill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32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3" name="Vital_Logo_2022_final_CRM_h.png" descr="Vital_Logo_2022_final_CRM_h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4451" y="766627"/>
            <a:ext cx="3814568" cy="1268536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grpSp>
        <p:nvGrpSpPr>
          <p:cNvPr id="36" name="群組"/>
          <p:cNvGrpSpPr/>
          <p:nvPr/>
        </p:nvGrpSpPr>
        <p:grpSpPr>
          <a:xfrm>
            <a:off x="9861835" y="-789051"/>
            <a:ext cx="3347554" cy="2933215"/>
            <a:chOff x="0" y="0"/>
            <a:chExt cx="3347553" cy="2933213"/>
          </a:xfrm>
        </p:grpSpPr>
        <p:pic>
          <p:nvPicPr>
            <p:cNvPr id="34" name="影像" descr="影像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887170" cy="18871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" name="VItal.png" descr="VItal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16697" y="202358"/>
              <a:ext cx="2730857" cy="27308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7" name="影像" descr="影像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9231" y="5962143"/>
            <a:ext cx="1887170" cy="18871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VItal.png" descr="VItal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353765" y="4692127"/>
            <a:ext cx="2730856" cy="2730856"/>
          </a:xfrm>
          <a:prstGeom prst="rect">
            <a:avLst/>
          </a:prstGeom>
          <a:ln w="12700">
            <a:miter lim="400000"/>
          </a:ln>
        </p:spPr>
      </p:pic>
      <p:pic>
        <p:nvPicPr>
          <p:cNvPr id="39" name="影像" descr="影像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793519" y="278807"/>
            <a:ext cx="992618" cy="804364"/>
          </a:xfrm>
          <a:prstGeom prst="rect">
            <a:avLst/>
          </a:prstGeom>
          <a:ln w="12700">
            <a:miter lim="400000"/>
          </a:ln>
        </p:spPr>
      </p:pic>
      <p:pic>
        <p:nvPicPr>
          <p:cNvPr id="40" name="影像" descr="影像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flipH="1">
            <a:off x="-223712" y="5804048"/>
            <a:ext cx="1330165" cy="8443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大標題文字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48" name="內文層級一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49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Q&amp;A"/>
          <p:cNvSpPr txBox="1">
            <a:spLocks noGrp="1"/>
          </p:cNvSpPr>
          <p:nvPr>
            <p:ph type="title" hasCustomPrompt="1"/>
          </p:nvPr>
        </p:nvSpPr>
        <p:spPr>
          <a:xfrm>
            <a:off x="7033472" y="2640415"/>
            <a:ext cx="4047793" cy="1045764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t>Q&amp;A</a:t>
            </a:r>
          </a:p>
        </p:txBody>
      </p:sp>
      <p:sp>
        <p:nvSpPr>
          <p:cNvPr id="72" name="內文層級一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7148001" y="3995625"/>
            <a:ext cx="3933264" cy="8057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ClrTx/>
              <a:buSzTx/>
              <a:buNone/>
              <a:defRPr sz="2700" b="1">
                <a:solidFill>
                  <a:srgbClr val="7F7F7F"/>
                </a:solidFill>
              </a:defRPr>
            </a:lvl1pPr>
            <a:lvl2pPr marL="0" indent="0">
              <a:lnSpc>
                <a:spcPct val="90000"/>
              </a:lnSpc>
              <a:buClrTx/>
              <a:buSzTx/>
              <a:buNone/>
              <a:defRPr sz="2700" b="1">
                <a:solidFill>
                  <a:srgbClr val="7F7F7F"/>
                </a:solidFill>
              </a:defRPr>
            </a:lvl2pPr>
            <a:lvl3pPr marL="0" indent="0">
              <a:lnSpc>
                <a:spcPct val="90000"/>
              </a:lnSpc>
              <a:buClrTx/>
              <a:buSzTx/>
              <a:buNone/>
              <a:defRPr sz="2700" b="1">
                <a:solidFill>
                  <a:srgbClr val="7F7F7F"/>
                </a:solidFill>
              </a:defRPr>
            </a:lvl3pPr>
            <a:lvl4pPr marL="0" indent="0">
              <a:lnSpc>
                <a:spcPct val="90000"/>
              </a:lnSpc>
              <a:buClrTx/>
              <a:buSzTx/>
              <a:buNone/>
              <a:defRPr sz="2700" b="1">
                <a:solidFill>
                  <a:srgbClr val="7F7F7F"/>
                </a:solidFill>
              </a:defRPr>
            </a:lvl4pPr>
            <a:lvl5pPr marL="0" indent="0">
              <a:lnSpc>
                <a:spcPct val="90000"/>
              </a:lnSpc>
              <a:buClrTx/>
              <a:buSzTx/>
              <a:buNone/>
              <a:defRPr sz="2700" b="1">
                <a:solidFill>
                  <a:srgbClr val="7F7F7F"/>
                </a:solidFill>
              </a:defRPr>
            </a:lvl5pPr>
          </a:lstStyle>
          <a:p>
            <a:r>
              <a:t>Thanks for your listening.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3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4" name="圓角矩形"/>
          <p:cNvSpPr/>
          <p:nvPr/>
        </p:nvSpPr>
        <p:spPr>
          <a:xfrm rot="18900000">
            <a:off x="-1541261" y="-2471789"/>
            <a:ext cx="6369754" cy="8426165"/>
          </a:xfrm>
          <a:prstGeom prst="roundRect">
            <a:avLst>
              <a:gd name="adj" fmla="val 15000"/>
            </a:avLst>
          </a:prstGeom>
          <a:solidFill>
            <a:srgbClr val="EAF5F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pic>
        <p:nvPicPr>
          <p:cNvPr id="75" name="CRM.png" descr="CR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77950" y="282619"/>
            <a:ext cx="7921148" cy="6095993"/>
          </a:xfrm>
          <a:prstGeom prst="rect">
            <a:avLst/>
          </a:prstGeom>
          <a:ln w="12700">
            <a:miter lim="400000"/>
          </a:ln>
        </p:spPr>
      </p:pic>
      <p:pic>
        <p:nvPicPr>
          <p:cNvPr id="76" name="Vital_Logo_2022_final_CRM_h.png" descr="Vital_Logo_2022_final_CRM_h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77669" y="1484415"/>
            <a:ext cx="3814568" cy="12685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1;p2"/>
          <p:cNvSpPr/>
          <p:nvPr/>
        </p:nvSpPr>
        <p:spPr>
          <a:xfrm>
            <a:off x="3048322" y="358455"/>
            <a:ext cx="2" cy="565712"/>
          </a:xfrm>
          <a:prstGeom prst="line">
            <a:avLst/>
          </a:prstGeom>
          <a:ln w="25400">
            <a:solidFill>
              <a:srgbClr val="535353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" name="大標題文字"/>
          <p:cNvSpPr txBox="1">
            <a:spLocks noGrp="1"/>
          </p:cNvSpPr>
          <p:nvPr>
            <p:ph type="title"/>
          </p:nvPr>
        </p:nvSpPr>
        <p:spPr>
          <a:xfrm>
            <a:off x="3262295" y="351470"/>
            <a:ext cx="5667409" cy="5796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大標題文字</a:t>
            </a:r>
          </a:p>
        </p:txBody>
      </p:sp>
      <p:sp>
        <p:nvSpPr>
          <p:cNvPr id="4" name="內文層級一…"/>
          <p:cNvSpPr txBox="1">
            <a:spLocks noGrp="1"/>
          </p:cNvSpPr>
          <p:nvPr>
            <p:ph type="body" idx="1"/>
          </p:nvPr>
        </p:nvSpPr>
        <p:spPr>
          <a:xfrm>
            <a:off x="460660" y="1931764"/>
            <a:ext cx="11270681" cy="3999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5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122527" y="6423344"/>
            <a:ext cx="231276" cy="2311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900">
                <a:solidFill>
                  <a:srgbClr val="535353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6" name="Vital_Logo_2022_final_CRM_h.png" descr="Vital_Logo_2022_final_CRM_h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7233" y="171787"/>
            <a:ext cx="2823776" cy="9390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" name="群組"/>
          <p:cNvGrpSpPr/>
          <p:nvPr/>
        </p:nvGrpSpPr>
        <p:grpSpPr>
          <a:xfrm>
            <a:off x="9861835" y="-789051"/>
            <a:ext cx="3347554" cy="2933215"/>
            <a:chOff x="0" y="0"/>
            <a:chExt cx="3347553" cy="2933213"/>
          </a:xfrm>
        </p:grpSpPr>
        <p:pic>
          <p:nvPicPr>
            <p:cNvPr id="7" name="影像" descr="影像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887170" cy="18871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" name="VItal.png" descr="VItal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616697" y="202358"/>
              <a:ext cx="2730857" cy="27308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0" name="影像" descr="影像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9793519" y="278807"/>
            <a:ext cx="992618" cy="804364"/>
          </a:xfrm>
          <a:prstGeom prst="rect">
            <a:avLst/>
          </a:prstGeom>
          <a:ln w="12700">
            <a:miter lim="4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</p:sldLayoutIdLst>
  <p:transition spd="med"/>
  <p:hf hdr="0" ftr="0" dt="0"/>
  <p:txStyles>
    <p:titleStyle>
      <a:lvl1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rgbClr val="262626"/>
          </a:solidFill>
          <a:uFillTx/>
          <a:latin typeface="微軟正黑體"/>
          <a:ea typeface="微軟正黑體"/>
          <a:cs typeface="微軟正黑體"/>
          <a:sym typeface="微軟正黑體"/>
        </a:defRPr>
      </a:lvl1pPr>
      <a:lvl2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rgbClr val="262626"/>
          </a:solidFill>
          <a:uFillTx/>
          <a:latin typeface="微軟正黑體"/>
          <a:ea typeface="微軟正黑體"/>
          <a:cs typeface="微軟正黑體"/>
          <a:sym typeface="微軟正黑體"/>
        </a:defRPr>
      </a:lvl2pPr>
      <a:lvl3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rgbClr val="262626"/>
          </a:solidFill>
          <a:uFillTx/>
          <a:latin typeface="微軟正黑體"/>
          <a:ea typeface="微軟正黑體"/>
          <a:cs typeface="微軟正黑體"/>
          <a:sym typeface="微軟正黑體"/>
        </a:defRPr>
      </a:lvl3pPr>
      <a:lvl4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rgbClr val="262626"/>
          </a:solidFill>
          <a:uFillTx/>
          <a:latin typeface="微軟正黑體"/>
          <a:ea typeface="微軟正黑體"/>
          <a:cs typeface="微軟正黑體"/>
          <a:sym typeface="微軟正黑體"/>
        </a:defRPr>
      </a:lvl4pPr>
      <a:lvl5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rgbClr val="262626"/>
          </a:solidFill>
          <a:uFillTx/>
          <a:latin typeface="微軟正黑體"/>
          <a:ea typeface="微軟正黑體"/>
          <a:cs typeface="微軟正黑體"/>
          <a:sym typeface="微軟正黑體"/>
        </a:defRPr>
      </a:lvl5pPr>
      <a:lvl6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rgbClr val="262626"/>
          </a:solidFill>
          <a:uFillTx/>
          <a:latin typeface="微軟正黑體"/>
          <a:ea typeface="微軟正黑體"/>
          <a:cs typeface="微軟正黑體"/>
          <a:sym typeface="微軟正黑體"/>
        </a:defRPr>
      </a:lvl6pPr>
      <a:lvl7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rgbClr val="262626"/>
          </a:solidFill>
          <a:uFillTx/>
          <a:latin typeface="微軟正黑體"/>
          <a:ea typeface="微軟正黑體"/>
          <a:cs typeface="微軟正黑體"/>
          <a:sym typeface="微軟正黑體"/>
        </a:defRPr>
      </a:lvl7pPr>
      <a:lvl8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rgbClr val="262626"/>
          </a:solidFill>
          <a:uFillTx/>
          <a:latin typeface="微軟正黑體"/>
          <a:ea typeface="微軟正黑體"/>
          <a:cs typeface="微軟正黑體"/>
          <a:sym typeface="微軟正黑體"/>
        </a:defRPr>
      </a:lvl8pPr>
      <a:lvl9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rgbClr val="262626"/>
          </a:solidFill>
          <a:uFillTx/>
          <a:latin typeface="微軟正黑體"/>
          <a:ea typeface="微軟正黑體"/>
          <a:cs typeface="微軟正黑體"/>
          <a:sym typeface="微軟正黑體"/>
        </a:defRPr>
      </a:lvl9pPr>
    </p:titleStyle>
    <p:bodyStyle>
      <a:lvl1pPr marL="269999" marR="0" indent="-269999" algn="l" defTabSz="685800" rtl="0" latinLnBrk="0">
        <a:lnSpc>
          <a:spcPct val="120000"/>
        </a:lnSpc>
        <a:spcBef>
          <a:spcPts val="700"/>
        </a:spcBef>
        <a:spcAft>
          <a:spcPts val="0"/>
        </a:spcAft>
        <a:buClr>
          <a:srgbClr val="F7902D"/>
        </a:buClr>
        <a:buSzPct val="80000"/>
        <a:buFontTx/>
        <a:buChar char="■"/>
        <a:tabLst/>
        <a:defRPr sz="1800" b="0" i="0" u="none" strike="noStrike" cap="none" spc="0" baseline="0">
          <a:solidFill>
            <a:srgbClr val="000000"/>
          </a:solidFill>
          <a:uFillTx/>
          <a:latin typeface="微軟正黑體"/>
          <a:ea typeface="微軟正黑體"/>
          <a:cs typeface="微軟正黑體"/>
          <a:sym typeface="微軟正黑體"/>
        </a:defRPr>
      </a:lvl1pPr>
      <a:lvl2pPr marL="868627" marR="0" indent="-411427" algn="l" defTabSz="685800" rtl="0" latinLnBrk="0">
        <a:lnSpc>
          <a:spcPct val="120000"/>
        </a:lnSpc>
        <a:spcBef>
          <a:spcPts val="700"/>
        </a:spcBef>
        <a:spcAft>
          <a:spcPts val="0"/>
        </a:spcAft>
        <a:buClr>
          <a:srgbClr val="F7902D"/>
        </a:buClr>
        <a:buSzPct val="80000"/>
        <a:buFontTx/>
        <a:buChar char="■"/>
        <a:tabLst/>
        <a:defRPr sz="1800" b="0" i="0" u="none" strike="noStrike" cap="none" spc="0" baseline="0">
          <a:solidFill>
            <a:srgbClr val="000000"/>
          </a:solidFill>
          <a:uFillTx/>
          <a:latin typeface="微軟正黑體"/>
          <a:ea typeface="微軟正黑體"/>
          <a:cs typeface="微軟正黑體"/>
          <a:sym typeface="微軟正黑體"/>
        </a:defRPr>
      </a:lvl2pPr>
      <a:lvl3pPr marL="1394398" marR="0" indent="-479998" algn="l" defTabSz="685800" rtl="0" latinLnBrk="0">
        <a:lnSpc>
          <a:spcPct val="120000"/>
        </a:lnSpc>
        <a:spcBef>
          <a:spcPts val="700"/>
        </a:spcBef>
        <a:spcAft>
          <a:spcPts val="0"/>
        </a:spcAft>
        <a:buClr>
          <a:srgbClr val="F7902D"/>
        </a:buClr>
        <a:buSzPct val="80000"/>
        <a:buFontTx/>
        <a:buChar char="■"/>
        <a:tabLst/>
        <a:defRPr sz="1800" b="0" i="0" u="none" strike="noStrike" cap="none" spc="0" baseline="0">
          <a:solidFill>
            <a:srgbClr val="000000"/>
          </a:solidFill>
          <a:uFillTx/>
          <a:latin typeface="微軟正黑體"/>
          <a:ea typeface="微軟正黑體"/>
          <a:cs typeface="微軟正黑體"/>
          <a:sym typeface="微軟正黑體"/>
        </a:defRPr>
      </a:lvl3pPr>
      <a:lvl4pPr marL="1947598" marR="0" indent="-576000" algn="l" defTabSz="685800" rtl="0" latinLnBrk="0">
        <a:lnSpc>
          <a:spcPct val="120000"/>
        </a:lnSpc>
        <a:spcBef>
          <a:spcPts val="700"/>
        </a:spcBef>
        <a:spcAft>
          <a:spcPts val="0"/>
        </a:spcAft>
        <a:buClr>
          <a:srgbClr val="F7902D"/>
        </a:buClr>
        <a:buSzPct val="80000"/>
        <a:buFontTx/>
        <a:buChar char="●"/>
        <a:tabLst/>
        <a:defRPr sz="1800" b="0" i="0" u="none" strike="noStrike" cap="none" spc="0" baseline="0">
          <a:solidFill>
            <a:srgbClr val="000000"/>
          </a:solidFill>
          <a:uFillTx/>
          <a:latin typeface="微軟正黑體"/>
          <a:ea typeface="微軟正黑體"/>
          <a:cs typeface="微軟正黑體"/>
          <a:sym typeface="微軟正黑體"/>
        </a:defRPr>
      </a:lvl4pPr>
      <a:lvl5pPr marL="2235200" marR="0" indent="-406400" algn="l" defTabSz="685800" rtl="0" latinLnBrk="0">
        <a:lnSpc>
          <a:spcPct val="120000"/>
        </a:lnSpc>
        <a:spcBef>
          <a:spcPts val="700"/>
        </a:spcBef>
        <a:spcAft>
          <a:spcPts val="0"/>
        </a:spcAft>
        <a:buClr>
          <a:srgbClr val="F7902D"/>
        </a:buClr>
        <a:buSzPct val="100000"/>
        <a:buFontTx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微軟正黑體"/>
          <a:ea typeface="微軟正黑體"/>
          <a:cs typeface="微軟正黑體"/>
          <a:sym typeface="微軟正黑體"/>
        </a:defRPr>
      </a:lvl5pPr>
      <a:lvl6pPr marL="1952625" marR="0" indent="-238125" algn="l" defTabSz="685800" rtl="0" latinLnBrk="0">
        <a:lnSpc>
          <a:spcPct val="120000"/>
        </a:lnSpc>
        <a:spcBef>
          <a:spcPts val="700"/>
        </a:spcBef>
        <a:spcAft>
          <a:spcPts val="0"/>
        </a:spcAft>
        <a:buClr>
          <a:srgbClr val="F7902D"/>
        </a:buClr>
        <a:buSzPct val="100000"/>
        <a:buFontTx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微軟正黑體"/>
          <a:ea typeface="微軟正黑體"/>
          <a:cs typeface="微軟正黑體"/>
          <a:sym typeface="微軟正黑體"/>
        </a:defRPr>
      </a:lvl6pPr>
      <a:lvl7pPr marL="2295525" marR="0" indent="-238125" algn="l" defTabSz="685800" rtl="0" latinLnBrk="0">
        <a:lnSpc>
          <a:spcPct val="120000"/>
        </a:lnSpc>
        <a:spcBef>
          <a:spcPts val="700"/>
        </a:spcBef>
        <a:spcAft>
          <a:spcPts val="0"/>
        </a:spcAft>
        <a:buClr>
          <a:srgbClr val="F7902D"/>
        </a:buClr>
        <a:buSzPct val="100000"/>
        <a:buFontTx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微軟正黑體"/>
          <a:ea typeface="微軟正黑體"/>
          <a:cs typeface="微軟正黑體"/>
          <a:sym typeface="微軟正黑體"/>
        </a:defRPr>
      </a:lvl7pPr>
      <a:lvl8pPr marL="2638425" marR="0" indent="-238125" algn="l" defTabSz="685800" rtl="0" latinLnBrk="0">
        <a:lnSpc>
          <a:spcPct val="120000"/>
        </a:lnSpc>
        <a:spcBef>
          <a:spcPts val="700"/>
        </a:spcBef>
        <a:spcAft>
          <a:spcPts val="0"/>
        </a:spcAft>
        <a:buClr>
          <a:srgbClr val="F7902D"/>
        </a:buClr>
        <a:buSzPct val="100000"/>
        <a:buFontTx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微軟正黑體"/>
          <a:ea typeface="微軟正黑體"/>
          <a:cs typeface="微軟正黑體"/>
          <a:sym typeface="微軟正黑體"/>
        </a:defRPr>
      </a:lvl8pPr>
      <a:lvl9pPr marL="2981325" marR="0" indent="-238125" algn="l" defTabSz="685800" rtl="0" latinLnBrk="0">
        <a:lnSpc>
          <a:spcPct val="120000"/>
        </a:lnSpc>
        <a:spcBef>
          <a:spcPts val="700"/>
        </a:spcBef>
        <a:spcAft>
          <a:spcPts val="0"/>
        </a:spcAft>
        <a:buClr>
          <a:srgbClr val="F7902D"/>
        </a:buClr>
        <a:buSzPct val="100000"/>
        <a:buFontTx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微軟正黑體"/>
          <a:ea typeface="微軟正黑體"/>
          <a:cs typeface="微軟正黑體"/>
          <a:sym typeface="微軟正黑體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微軟正黑體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微軟正黑體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微軟正黑體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微軟正黑體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微軟正黑體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微軟正黑體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微軟正黑體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微軟正黑體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微軟正黑體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jp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標題 1"/>
          <p:cNvSpPr txBox="1">
            <a:spLocks noGrp="1"/>
          </p:cNvSpPr>
          <p:nvPr>
            <p:ph type="ctrTitle"/>
          </p:nvPr>
        </p:nvSpPr>
        <p:spPr>
          <a:xfrm>
            <a:off x="6830409" y="3672644"/>
            <a:ext cx="4978974" cy="667365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690646">
              <a:defRPr sz="3320"/>
            </a:lvl1pPr>
          </a:lstStyle>
          <a:p>
            <a:r>
              <a:rPr lang="zh-TW" altLang="zh-TW" sz="3600" dirty="0">
                <a:solidFill>
                  <a:srgbClr val="3F3F3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Vital CRM系統測試腳本</a:t>
            </a:r>
            <a:br>
              <a:rPr lang="en-US" altLang="zh-TW" sz="3600" dirty="0">
                <a:solidFill>
                  <a:srgbClr val="3F3F3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br>
              <a:rPr lang="zh-TW" altLang="zh-TW" sz="3600" dirty="0">
                <a:solidFill>
                  <a:srgbClr val="3F3F3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altLang="zh-TW" sz="2800" dirty="0">
                <a:solidFill>
                  <a:srgbClr val="3F3F3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B2B 業務管理情境適用 </a:t>
            </a:r>
            <a:endParaRPr dirty="0"/>
          </a:p>
        </p:txBody>
      </p:sp>
      <p:sp>
        <p:nvSpPr>
          <p:cNvPr id="87" name="投影片編號版面配置區 1"/>
          <p:cNvSpPr txBox="1">
            <a:spLocks noGrp="1"/>
          </p:cNvSpPr>
          <p:nvPr>
            <p:ph type="sldNum" sz="quarter" idx="2"/>
          </p:nvPr>
        </p:nvSpPr>
        <p:spPr>
          <a:xfrm>
            <a:off x="11487564" y="6265530"/>
            <a:ext cx="167707" cy="2311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</a:t>
            </a:fld>
            <a:endParaRPr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3203C70-B022-4E36-ADDF-4B34388B9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新增客戶資料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8E0D6D8-7585-4C4D-A89C-70CD47B297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4664" y="1058516"/>
            <a:ext cx="11270681" cy="965440"/>
          </a:xfrm>
        </p:spPr>
        <p:txBody>
          <a:bodyPr/>
          <a:lstStyle/>
          <a:p>
            <a:r>
              <a:rPr lang="zh-TW" altLang="en-US" dirty="0"/>
              <a:t>輸入公司資訊後，按下存檔</a:t>
            </a:r>
          </a:p>
          <a:p>
            <a:r>
              <a:rPr lang="zh-TW" altLang="en-US" dirty="0"/>
              <a:t>存檔後會跳轉到新增完畢的公司資料畫面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C3A981B-A4AF-4EE3-B339-F86BA68D564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10</a:t>
            </a:fld>
            <a:endParaRPr lang="en-US" altLang="zh-TW"/>
          </a:p>
        </p:txBody>
      </p:sp>
      <p:sp>
        <p:nvSpPr>
          <p:cNvPr id="6" name="Google Shape;388;p9">
            <a:extLst>
              <a:ext uri="{FF2B5EF4-FFF2-40B4-BE49-F238E27FC236}">
                <a16:creationId xmlns:a16="http://schemas.microsoft.com/office/drawing/2014/main" id="{251C813E-8727-49D3-922E-D34E5110246B}"/>
              </a:ext>
            </a:extLst>
          </p:cNvPr>
          <p:cNvSpPr txBox="1"/>
          <p:nvPr/>
        </p:nvSpPr>
        <p:spPr>
          <a:xfrm>
            <a:off x="8417457" y="224106"/>
            <a:ext cx="3671873" cy="411162"/>
          </a:xfrm>
          <a:prstGeom prst="roundRect">
            <a:avLst/>
          </a:prstGeom>
          <a:solidFill>
            <a:srgbClr val="00206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「公司」即為B2B的客戶公司資訊</a:t>
            </a:r>
            <a:endParaRPr sz="18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9D461C75-D2F8-4A03-AD94-7CECEFF6E7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999" y="2092104"/>
            <a:ext cx="9000000" cy="441442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6207509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C99B157-00AE-4D26-AF4E-D73B87C60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新增客戶資料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F722F5D-A7C1-4AB3-B442-3A6D2155EA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4780" y="1257995"/>
            <a:ext cx="11270681" cy="455301"/>
          </a:xfrm>
        </p:spPr>
        <p:txBody>
          <a:bodyPr/>
          <a:lstStyle/>
          <a:p>
            <a:r>
              <a:rPr lang="zh-TW" altLang="en-US" dirty="0"/>
              <a:t>新增聯絡人資料，請按下新增客戶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1F4F694-5ADC-4D61-88A8-BC109E0D22F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11</a:t>
            </a:fld>
            <a:endParaRPr lang="en-US" altLang="zh-TW"/>
          </a:p>
        </p:txBody>
      </p:sp>
      <p:sp>
        <p:nvSpPr>
          <p:cNvPr id="5" name="Google Shape;388;p9">
            <a:extLst>
              <a:ext uri="{FF2B5EF4-FFF2-40B4-BE49-F238E27FC236}">
                <a16:creationId xmlns:a16="http://schemas.microsoft.com/office/drawing/2014/main" id="{03669944-1F2C-4B84-AD52-A9F019B71871}"/>
              </a:ext>
            </a:extLst>
          </p:cNvPr>
          <p:cNvSpPr txBox="1"/>
          <p:nvPr/>
        </p:nvSpPr>
        <p:spPr>
          <a:xfrm>
            <a:off x="8191099" y="224106"/>
            <a:ext cx="3898231" cy="715045"/>
          </a:xfrm>
          <a:prstGeom prst="roundRect">
            <a:avLst/>
          </a:prstGeom>
          <a:solidFill>
            <a:srgbClr val="00206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「公司」即為B2B的客戶公司資訊</a:t>
            </a:r>
            <a:endParaRPr lang="en-US" altLang="zh-TW" sz="18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/>
            <a:r>
              <a:rPr lang="zh-TW" altLang="en-US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「客戶」：角色為人、是聯絡人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DBDC5651-1865-42EE-BE75-6370B07148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990" y="2283025"/>
            <a:ext cx="9000000" cy="357058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87259949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4E4AC65-0ACA-4D2D-BEE0-A9B9CAD10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新增聯絡人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E1636CE-5BE4-4205-8DA7-6264DE1500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4289" y="1180994"/>
            <a:ext cx="11270681" cy="408579"/>
          </a:xfrm>
        </p:spPr>
        <p:txBody>
          <a:bodyPr/>
          <a:lstStyle/>
          <a:p>
            <a:r>
              <a:rPr lang="zh-TW" altLang="en-US" dirty="0"/>
              <a:t>新增聯絡人資料，輸入聯絡人資訊後，請存檔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38F5FC4-A0AF-4DC6-BB70-2880E029126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12</a:t>
            </a:fld>
            <a:endParaRPr lang="en-US" altLang="zh-TW"/>
          </a:p>
        </p:txBody>
      </p:sp>
      <p:sp>
        <p:nvSpPr>
          <p:cNvPr id="5" name="Google Shape;388;p9">
            <a:extLst>
              <a:ext uri="{FF2B5EF4-FFF2-40B4-BE49-F238E27FC236}">
                <a16:creationId xmlns:a16="http://schemas.microsoft.com/office/drawing/2014/main" id="{45AEB45C-54AA-4DF1-8D82-F9E1F7AF6417}"/>
              </a:ext>
            </a:extLst>
          </p:cNvPr>
          <p:cNvSpPr txBox="1"/>
          <p:nvPr/>
        </p:nvSpPr>
        <p:spPr>
          <a:xfrm>
            <a:off x="8268102" y="295105"/>
            <a:ext cx="3540242" cy="408578"/>
          </a:xfrm>
          <a:prstGeom prst="roundRect">
            <a:avLst/>
          </a:prstGeom>
          <a:solidFill>
            <a:srgbClr val="00206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zh-TW" altLang="en-US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「客戶」：角色為人、是聯絡人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6FBDFCBA-D9B6-4AAD-A547-AD2D418B58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999" y="1839415"/>
            <a:ext cx="9000000" cy="437344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668874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22">
            <a:extLst>
              <a:ext uri="{FF2B5EF4-FFF2-40B4-BE49-F238E27FC236}">
                <a16:creationId xmlns:a16="http://schemas.microsoft.com/office/drawing/2014/main" id="{2A0E87C8-E7AB-41A1-B511-6E8BB2FE2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4339" y="3393671"/>
            <a:ext cx="1639385" cy="720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4CEBE4C-A7FD-4E44-8306-381603AB8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記事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DF0D680-320D-47A4-8DA4-E88D02C0BFC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13</a:t>
            </a:fld>
            <a:endParaRPr lang="zh-TW" altLang="en-US"/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DF8E7FC4-3D1E-402B-89C3-5E5721810C21}"/>
              </a:ext>
            </a:extLst>
          </p:cNvPr>
          <p:cNvSpPr txBox="1">
            <a:spLocks noGrp="1"/>
          </p:cNvSpPr>
          <p:nvPr>
            <p:ph type="body" sz="half" idx="1"/>
          </p:nvPr>
        </p:nvSpPr>
        <p:spPr>
          <a:xfrm>
            <a:off x="642918" y="931152"/>
            <a:ext cx="10387032" cy="145009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lr>
                <a:srgbClr val="2987B8"/>
              </a:buClr>
            </a:pPr>
            <a:r>
              <a:rPr lang="zh-TW" altLang="en-US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何謂「記事」：用來記載服務歷程，可供業務、客服</a:t>
            </a:r>
            <a:r>
              <a:rPr lang="en-US" altLang="zh-TW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…</a:t>
            </a:r>
            <a:r>
              <a:rPr lang="zh-TW" altLang="en-US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等會與客戶接觸同仁使用，與客戶接觸歷史的記述對於企業在服務或銷售上都有很大的幫助</a:t>
            </a:r>
          </a:p>
        </p:txBody>
      </p:sp>
      <p:sp>
        <p:nvSpPr>
          <p:cNvPr id="6" name="Google Shape;440;p13">
            <a:extLst>
              <a:ext uri="{FF2B5EF4-FFF2-40B4-BE49-F238E27FC236}">
                <a16:creationId xmlns:a16="http://schemas.microsoft.com/office/drawing/2014/main" id="{07574768-477A-4BE1-88C6-10164A477637}"/>
              </a:ext>
            </a:extLst>
          </p:cNvPr>
          <p:cNvSpPr/>
          <p:nvPr/>
        </p:nvSpPr>
        <p:spPr>
          <a:xfrm>
            <a:off x="288710" y="6176908"/>
            <a:ext cx="4171026" cy="501533"/>
          </a:xfrm>
          <a:prstGeom prst="rect">
            <a:avLst/>
          </a:prstGeom>
          <a:solidFill>
            <a:srgbClr val="4BACC6"/>
          </a:solidFill>
          <a:ln w="25400" cap="flat" cmpd="sng">
            <a:solidFill>
              <a:srgbClr val="367D9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CRM </a:t>
            </a:r>
            <a:r>
              <a:rPr kumimoji="0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使用重點功能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" name="Google Shape;431;p13">
            <a:extLst>
              <a:ext uri="{FF2B5EF4-FFF2-40B4-BE49-F238E27FC236}">
                <a16:creationId xmlns:a16="http://schemas.microsoft.com/office/drawing/2014/main" id="{87395F77-C80E-48F2-99E5-4F837CCF3AC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1470" y="1874047"/>
            <a:ext cx="1784758" cy="1784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AF420723-1533-4B49-AEF7-CE5591EAF3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0073" y="4194880"/>
            <a:ext cx="1549400" cy="1422400"/>
          </a:xfrm>
          <a:prstGeom prst="rect">
            <a:avLst/>
          </a:prstGeom>
        </p:spPr>
      </p:pic>
      <p:sp>
        <p:nvSpPr>
          <p:cNvPr id="9" name="Google Shape;435;p13">
            <a:extLst>
              <a:ext uri="{FF2B5EF4-FFF2-40B4-BE49-F238E27FC236}">
                <a16:creationId xmlns:a16="http://schemas.microsoft.com/office/drawing/2014/main" id="{DA66DF5D-98D8-4160-87AC-CBDD1E14D06B}"/>
              </a:ext>
            </a:extLst>
          </p:cNvPr>
          <p:cNvSpPr txBox="1"/>
          <p:nvPr/>
        </p:nvSpPr>
        <p:spPr>
          <a:xfrm>
            <a:off x="957943" y="3474139"/>
            <a:ext cx="94492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hangingPunct="1">
              <a:buClr>
                <a:srgbClr val="000000"/>
              </a:buClr>
              <a:buFont typeface="Arial"/>
              <a:buNone/>
            </a:pPr>
            <a:r>
              <a:rPr lang="zh-TW" altLang="en-US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公司</a:t>
            </a:r>
            <a:endParaRPr sz="1400" dirty="0"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424;p13">
            <a:extLst>
              <a:ext uri="{FF2B5EF4-FFF2-40B4-BE49-F238E27FC236}">
                <a16:creationId xmlns:a16="http://schemas.microsoft.com/office/drawing/2014/main" id="{9CB6E3C9-C422-436C-AEE1-42FE17787AF7}"/>
              </a:ext>
            </a:extLst>
          </p:cNvPr>
          <p:cNvSpPr txBox="1"/>
          <p:nvPr/>
        </p:nvSpPr>
        <p:spPr>
          <a:xfrm>
            <a:off x="3132311" y="5751595"/>
            <a:ext cx="94492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hangingPunct="1">
              <a:buClr>
                <a:srgbClr val="000000"/>
              </a:buClr>
              <a:buFont typeface="Arial"/>
              <a:buNone/>
            </a:pPr>
            <a:r>
              <a:rPr lang="zh-TW" altLang="en-US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客戶</a:t>
            </a:r>
            <a:endParaRPr sz="1400" dirty="0">
              <a:latin typeface="Arial"/>
              <a:cs typeface="Arial"/>
              <a:sym typeface="Arial"/>
            </a:endParaRPr>
          </a:p>
        </p:txBody>
      </p:sp>
      <p:cxnSp>
        <p:nvCxnSpPr>
          <p:cNvPr id="11" name="Google Shape;432;p13">
            <a:extLst>
              <a:ext uri="{FF2B5EF4-FFF2-40B4-BE49-F238E27FC236}">
                <a16:creationId xmlns:a16="http://schemas.microsoft.com/office/drawing/2014/main" id="{BF4F0518-7CCD-4E49-8776-6B87E610BEBE}"/>
              </a:ext>
            </a:extLst>
          </p:cNvPr>
          <p:cNvCxnSpPr/>
          <p:nvPr/>
        </p:nvCxnSpPr>
        <p:spPr>
          <a:xfrm>
            <a:off x="2160469" y="2786780"/>
            <a:ext cx="3642135" cy="0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2" name="Google Shape;433;p13">
            <a:extLst>
              <a:ext uri="{FF2B5EF4-FFF2-40B4-BE49-F238E27FC236}">
                <a16:creationId xmlns:a16="http://schemas.microsoft.com/office/drawing/2014/main" id="{97DD8B06-8D89-4855-9D13-60454890E021}"/>
              </a:ext>
            </a:extLst>
          </p:cNvPr>
          <p:cNvSpPr txBox="1"/>
          <p:nvPr/>
        </p:nvSpPr>
        <p:spPr>
          <a:xfrm>
            <a:off x="2604856" y="2411010"/>
            <a:ext cx="320765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hangingPunct="1">
              <a:buClr>
                <a:srgbClr val="000000"/>
              </a:buClr>
              <a:buFont typeface="Arial"/>
              <a:buNone/>
            </a:pPr>
            <a:r>
              <a:rPr lang="zh-TW" altLang="en-US" sz="16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日常接觸、開發、服務</a:t>
            </a:r>
            <a:endParaRPr sz="1400" dirty="0">
              <a:latin typeface="Arial"/>
              <a:cs typeface="Arial"/>
              <a:sym typeface="Arial"/>
            </a:endParaRPr>
          </a:p>
        </p:txBody>
      </p:sp>
      <p:cxnSp>
        <p:nvCxnSpPr>
          <p:cNvPr id="13" name="Google Shape;427;p13">
            <a:extLst>
              <a:ext uri="{FF2B5EF4-FFF2-40B4-BE49-F238E27FC236}">
                <a16:creationId xmlns:a16="http://schemas.microsoft.com/office/drawing/2014/main" id="{940BC62C-7386-4FA3-BA5C-020D4F3BD41B}"/>
              </a:ext>
            </a:extLst>
          </p:cNvPr>
          <p:cNvCxnSpPr/>
          <p:nvPr/>
        </p:nvCxnSpPr>
        <p:spPr>
          <a:xfrm>
            <a:off x="4922175" y="4986733"/>
            <a:ext cx="4093028" cy="0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4" name="Google Shape;428;p13">
            <a:extLst>
              <a:ext uri="{FF2B5EF4-FFF2-40B4-BE49-F238E27FC236}">
                <a16:creationId xmlns:a16="http://schemas.microsoft.com/office/drawing/2014/main" id="{17CED470-2174-4CF8-99D0-1956C254B456}"/>
              </a:ext>
            </a:extLst>
          </p:cNvPr>
          <p:cNvCxnSpPr/>
          <p:nvPr/>
        </p:nvCxnSpPr>
        <p:spPr>
          <a:xfrm>
            <a:off x="4922175" y="6176908"/>
            <a:ext cx="4114799" cy="0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5" name="Google Shape;425;p13">
            <a:extLst>
              <a:ext uri="{FF2B5EF4-FFF2-40B4-BE49-F238E27FC236}">
                <a16:creationId xmlns:a16="http://schemas.microsoft.com/office/drawing/2014/main" id="{A6EFD0E2-89F7-493B-8D88-B1A194C6A111}"/>
              </a:ext>
            </a:extLst>
          </p:cNvPr>
          <p:cNvCxnSpPr/>
          <p:nvPr/>
        </p:nvCxnSpPr>
        <p:spPr>
          <a:xfrm>
            <a:off x="4922175" y="3767536"/>
            <a:ext cx="0" cy="2409372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" name="Google Shape;427;p13">
            <a:extLst>
              <a:ext uri="{FF2B5EF4-FFF2-40B4-BE49-F238E27FC236}">
                <a16:creationId xmlns:a16="http://schemas.microsoft.com/office/drawing/2014/main" id="{82E08E90-3211-4E9B-9D6A-9289E4F4504B}"/>
              </a:ext>
            </a:extLst>
          </p:cNvPr>
          <p:cNvCxnSpPr/>
          <p:nvPr/>
        </p:nvCxnSpPr>
        <p:spPr>
          <a:xfrm>
            <a:off x="4922175" y="3767536"/>
            <a:ext cx="4093028" cy="0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7" name="Google Shape;429;p13">
            <a:extLst>
              <a:ext uri="{FF2B5EF4-FFF2-40B4-BE49-F238E27FC236}">
                <a16:creationId xmlns:a16="http://schemas.microsoft.com/office/drawing/2014/main" id="{C4C716B4-D573-4522-99C8-85086A69D061}"/>
              </a:ext>
            </a:extLst>
          </p:cNvPr>
          <p:cNvSpPr txBox="1"/>
          <p:nvPr/>
        </p:nvSpPr>
        <p:spPr>
          <a:xfrm>
            <a:off x="5829317" y="3421849"/>
            <a:ext cx="320765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hangingPunct="1">
              <a:buClr>
                <a:srgbClr val="000000"/>
              </a:buClr>
              <a:buFont typeface="Arial"/>
              <a:buNone/>
            </a:pPr>
            <a:r>
              <a:rPr lang="zh-TW" altLang="en-US" sz="16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日常接觸、客戶服務</a:t>
            </a:r>
            <a:endParaRPr sz="1400" dirty="0"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430;p13">
            <a:extLst>
              <a:ext uri="{FF2B5EF4-FFF2-40B4-BE49-F238E27FC236}">
                <a16:creationId xmlns:a16="http://schemas.microsoft.com/office/drawing/2014/main" id="{362C54B4-961A-4168-8837-E4424F0D923E}"/>
              </a:ext>
            </a:extLst>
          </p:cNvPr>
          <p:cNvSpPr txBox="1"/>
          <p:nvPr/>
        </p:nvSpPr>
        <p:spPr>
          <a:xfrm>
            <a:off x="4922175" y="4619157"/>
            <a:ext cx="424542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hangingPunct="1">
              <a:buClr>
                <a:srgbClr val="000000"/>
              </a:buClr>
              <a:buFont typeface="Arial"/>
              <a:buNone/>
            </a:pPr>
            <a:r>
              <a:rPr lang="zh-TW" altLang="en-US" sz="1600" b="1" dirty="0">
                <a:solidFill>
                  <a:srgbClr val="7030A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商業合作</a:t>
            </a:r>
            <a:r>
              <a:rPr lang="zh-TW" altLang="en-US" sz="16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接觸、銷售過程追蹤、合約報</a:t>
            </a:r>
            <a:r>
              <a:rPr lang="en-US" altLang="zh-TW" sz="16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/</a:t>
            </a:r>
            <a:r>
              <a:rPr lang="zh-TW" altLang="en-US" sz="16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議價</a:t>
            </a:r>
            <a:endParaRPr sz="1400" dirty="0"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434;p13">
            <a:extLst>
              <a:ext uri="{FF2B5EF4-FFF2-40B4-BE49-F238E27FC236}">
                <a16:creationId xmlns:a16="http://schemas.microsoft.com/office/drawing/2014/main" id="{188094F0-C237-46EC-AB91-9FB94C4E9EF8}"/>
              </a:ext>
            </a:extLst>
          </p:cNvPr>
          <p:cNvSpPr txBox="1"/>
          <p:nvPr/>
        </p:nvSpPr>
        <p:spPr>
          <a:xfrm>
            <a:off x="6424403" y="5798755"/>
            <a:ext cx="320765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hangingPunct="1">
              <a:buClr>
                <a:srgbClr val="000000"/>
              </a:buClr>
              <a:buFont typeface="Arial"/>
              <a:buNone/>
            </a:pPr>
            <a:r>
              <a:rPr lang="zh-TW" altLang="en-US" sz="1600" b="1" dirty="0">
                <a:solidFill>
                  <a:srgbClr val="E36C0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行銷</a:t>
            </a:r>
            <a:r>
              <a:rPr lang="zh-TW" altLang="en-US" sz="16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活動接觸</a:t>
            </a:r>
            <a:endParaRPr sz="1400" dirty="0">
              <a:latin typeface="Arial"/>
              <a:cs typeface="Arial"/>
              <a:sym typeface="Arial"/>
            </a:endParaRP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53E7E1C4-97E7-4F21-AC54-F5E9ECFA84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2513" y="2418912"/>
            <a:ext cx="1739077" cy="720000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81A8036E-744D-4EE0-A05C-6827B3BBD4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4339" y="4589112"/>
            <a:ext cx="1723279" cy="720000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C432B9B7-AC7F-4B96-8F03-E1088C9FFE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60053" y="5733389"/>
            <a:ext cx="219375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067084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11B18F2-51E3-4DF6-90B8-99DD950BB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新增聯絡人記事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6C30005-9D36-4D10-9FEF-26D37B3BE1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2729" y="1036616"/>
            <a:ext cx="10249066" cy="1234948"/>
          </a:xfrm>
        </p:spPr>
        <p:txBody>
          <a:bodyPr/>
          <a:lstStyle/>
          <a:p>
            <a:r>
              <a:rPr lang="zh-TW" altLang="en-US" dirty="0"/>
              <a:t>業務日常與客戶溝通的過程，需要新增在客戶記事中，這些紀錄是從哪些行為產生，可以透過類別方式區分，種子成員們可以發想一下記事分類</a:t>
            </a:r>
          </a:p>
          <a:p>
            <a:r>
              <a:rPr lang="zh-TW" altLang="en-US" dirty="0"/>
              <a:t>滑鼠游標點一下請輸入記事內容框框，就可以開始新增記事，新增完畢請存檔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B1E6E50-353F-49B4-AC06-4ACCC42CCDB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14</a:t>
            </a:fld>
            <a:endParaRPr lang="en-US" altLang="zh-TW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93619F0E-DFB9-4FC8-ABBA-0E200C8C3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795" y="2271564"/>
            <a:ext cx="9360000" cy="437371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9" name="矩形: 圓角 8">
            <a:extLst>
              <a:ext uri="{FF2B5EF4-FFF2-40B4-BE49-F238E27FC236}">
                <a16:creationId xmlns:a16="http://schemas.microsoft.com/office/drawing/2014/main" id="{4501644D-84E1-4AE6-B65B-071F4CF49F58}"/>
              </a:ext>
            </a:extLst>
          </p:cNvPr>
          <p:cNvSpPr/>
          <p:nvPr/>
        </p:nvSpPr>
        <p:spPr>
          <a:xfrm>
            <a:off x="1637414" y="4458422"/>
            <a:ext cx="6432698" cy="1283159"/>
          </a:xfrm>
          <a:prstGeom prst="roundRect">
            <a:avLst>
              <a:gd name="adj" fmla="val 5895"/>
            </a:avLst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8570043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95D61F5-FF52-4ABC-BD73-FA235DBB6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新增公司記事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7A0CBAE-05C6-42C2-ADCA-571C1C403C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516" y="1006731"/>
            <a:ext cx="10235693" cy="790171"/>
          </a:xfrm>
        </p:spPr>
        <p:txBody>
          <a:bodyPr/>
          <a:lstStyle/>
          <a:p>
            <a:r>
              <a:rPr lang="zh-TW" altLang="en-US" dirty="0"/>
              <a:t>上一頁是練習聯絡人記事，這部分是紀錄與公司有相關，擔心客戶的窗口來來去去、希望紀錄統一在公司上、或者公司內部溝通通常是使用公司稱呼，就可以選用公司記事</a:t>
            </a:r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A62E224-F190-46FC-BF9E-DB61DE46FAE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15</a:t>
            </a:fld>
            <a:endParaRPr lang="en-US" altLang="zh-TW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F8EEE3E2-122F-426B-B12D-6F65F03F63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999" y="2092167"/>
            <a:ext cx="9720000" cy="401092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7" name="矩形: 圓角 6">
            <a:extLst>
              <a:ext uri="{FF2B5EF4-FFF2-40B4-BE49-F238E27FC236}">
                <a16:creationId xmlns:a16="http://schemas.microsoft.com/office/drawing/2014/main" id="{133F708A-AB20-4100-856D-1520073CC5DD}"/>
              </a:ext>
            </a:extLst>
          </p:cNvPr>
          <p:cNvSpPr/>
          <p:nvPr/>
        </p:nvSpPr>
        <p:spPr>
          <a:xfrm>
            <a:off x="1594884" y="4097630"/>
            <a:ext cx="6560288" cy="1154854"/>
          </a:xfrm>
          <a:prstGeom prst="roundRect">
            <a:avLst>
              <a:gd name="adj" fmla="val 5619"/>
            </a:avLst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2300157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8525128-17A9-49F7-A334-221C3BABD4A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16</a:t>
            </a:fld>
            <a:endParaRPr lang="en-US" altLang="zh-TW"/>
          </a:p>
        </p:txBody>
      </p:sp>
      <p:sp>
        <p:nvSpPr>
          <p:cNvPr id="5" name="Google Shape;462;p16">
            <a:extLst>
              <a:ext uri="{FF2B5EF4-FFF2-40B4-BE49-F238E27FC236}">
                <a16:creationId xmlns:a16="http://schemas.microsoft.com/office/drawing/2014/main" id="{B7B98E5C-CF6F-41E0-BB84-47510A98763F}"/>
              </a:ext>
            </a:extLst>
          </p:cNvPr>
          <p:cNvSpPr txBox="1"/>
          <p:nvPr/>
        </p:nvSpPr>
        <p:spPr>
          <a:xfrm>
            <a:off x="739434" y="1059914"/>
            <a:ext cx="10711543" cy="5008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dirty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【記事測試目的】</a:t>
            </a:r>
            <a:endParaRPr dirty="0">
              <a:solidFill>
                <a:srgbClr val="FF0000"/>
              </a:solidFill>
            </a:endParaRPr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icrosoft JhengHei"/>
              <a:buAutoNum type="arabicPeriod"/>
            </a:pPr>
            <a:r>
              <a:rPr lang="zh-TW" altLang="en-US" sz="18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討論</a:t>
            </a:r>
            <a:r>
              <a:rPr lang="zh-TW" sz="18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統一記事填寫位置：</a:t>
            </a:r>
            <a:r>
              <a:rPr lang="zh-TW" altLang="en-US" sz="1800" b="1" dirty="0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請</a:t>
            </a:r>
            <a:r>
              <a:rPr lang="zh-TW" sz="1800" b="1" dirty="0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選擇</a:t>
            </a:r>
            <a:r>
              <a:rPr lang="zh-TW" altLang="en-US" sz="1800" b="1" dirty="0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以後企業要使用的是</a:t>
            </a:r>
            <a:r>
              <a:rPr lang="zh-TW" sz="1800" b="1" dirty="0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聯絡人記事或公司記事</a:t>
            </a:r>
            <a:endParaRPr sz="1800" b="1" dirty="0">
              <a:solidFill>
                <a:srgbClr val="0070C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zh-TW" sz="18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說明：</a:t>
            </a:r>
            <a:endParaRPr sz="1800" b="1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icrosoft JhengHei"/>
              <a:buAutoNum type="arabicParenBoth"/>
            </a:pPr>
            <a:r>
              <a:rPr lang="zh-TW" sz="18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聯絡人記事：業務接觸客戶時，需要知道明確的對應窗口(如，客戶是台X電，公司內部會有不同的業務部門跟客戶的不同部門接觸，這時候需要區隔業務是跟誰接觸，就可使用聯絡人記事)</a:t>
            </a:r>
            <a:endParaRPr dirty="0"/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icrosoft JhengHei"/>
              <a:buAutoNum type="arabicParenBoth"/>
            </a:pPr>
            <a:r>
              <a:rPr lang="zh-TW" sz="18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公司記事：客戶的窗口單純，或者擔心客戶端窗口異動頻率過高，就可統一記事在公司記事上</a:t>
            </a:r>
            <a:endParaRPr sz="1800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342900" marR="0" lvl="0" indent="-2286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269999" lvl="0" indent="-269999" defTabSz="685800" hangingPunct="1">
              <a:lnSpc>
                <a:spcPct val="120000"/>
              </a:lnSpc>
              <a:spcBef>
                <a:spcPts val="700"/>
              </a:spcBef>
              <a:buClr>
                <a:srgbClr val="F7902D"/>
              </a:buClr>
              <a:buSzPct val="80000"/>
              <a:buFontTx/>
              <a:buChar char="■"/>
            </a:pPr>
            <a:r>
              <a:rPr lang="zh-TW" altLang="en-US" b="1" dirty="0">
                <a:solidFill>
                  <a:srgbClr val="C00000"/>
                </a:solidFill>
                <a:latin typeface="微軟正黑體"/>
                <a:ea typeface="微軟正黑體"/>
                <a:sym typeface="微軟正黑體"/>
              </a:rPr>
              <a:t>提醒：</a:t>
            </a:r>
            <a:r>
              <a:rPr lang="zh-TW" altLang="en-US" dirty="0">
                <a:latin typeface="微軟正黑體"/>
                <a:ea typeface="微軟正黑體"/>
                <a:sym typeface="微軟正黑體"/>
              </a:rPr>
              <a:t>記事類別、記事範本初期使用記事時會無法選擇，要先在系統管理中進行設定，建議設定前先發想</a:t>
            </a:r>
          </a:p>
          <a:p>
            <a:pPr marL="269999" lvl="0" indent="-269999" defTabSz="685800" hangingPunct="1">
              <a:lnSpc>
                <a:spcPct val="120000"/>
              </a:lnSpc>
              <a:spcBef>
                <a:spcPts val="700"/>
              </a:spcBef>
              <a:buClr>
                <a:srgbClr val="F7902D"/>
              </a:buClr>
              <a:buSzPct val="80000"/>
              <a:buFontTx/>
              <a:buChar char="■"/>
            </a:pPr>
            <a:r>
              <a:rPr lang="zh-TW" altLang="en-US" dirty="0">
                <a:latin typeface="微軟正黑體"/>
                <a:ea typeface="微軟正黑體"/>
                <a:sym typeface="微軟正黑體"/>
              </a:rPr>
              <a:t>設定方式：須先建立類別，在建立記事範本</a:t>
            </a:r>
          </a:p>
          <a:p>
            <a:pPr marR="0" lvl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endParaRPr sz="1800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zh-TW" sz="18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記事類別：管理</a:t>
            </a:r>
            <a:r>
              <a:rPr lang="en-US" altLang="zh-TW" sz="18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18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- 自訂類別底下記事</a:t>
            </a:r>
            <a:endParaRPr sz="1800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zh-TW" sz="18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記事範本：管理－資料中的記事範本</a:t>
            </a:r>
            <a:endParaRPr sz="1800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3016062024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AD623FE-3FC4-4A4D-8C9D-7321F3553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發想：記事範本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5DEEDE5-2F15-4E30-A392-BB8256FA6E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5789" y="1075116"/>
            <a:ext cx="11270681" cy="445676"/>
          </a:xfrm>
        </p:spPr>
        <p:txBody>
          <a:bodyPr/>
          <a:lstStyle/>
          <a:p>
            <a:r>
              <a:rPr lang="zh-TW" altLang="en-US" dirty="0"/>
              <a:t>可透過範本規範業務在各階段接觸客戶的聯繫紀錄填寫方式，引導業務將重要資訊寫在記事中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688B535-CE98-42CE-8E87-F93529BB487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17</a:t>
            </a:fld>
            <a:endParaRPr lang="en-US" altLang="zh-TW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871EC8AB-8D3E-4D92-B408-2944C0DECE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746" y="1908690"/>
            <a:ext cx="9000000" cy="427058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60802278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3BA3AE0-C895-4A6F-83E5-A21320D02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發想：記事類別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3203D69-DE9E-4B3E-BC7E-33E2A1AA6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4663" y="1036615"/>
            <a:ext cx="10507864" cy="1129070"/>
          </a:xfrm>
        </p:spPr>
        <p:txBody>
          <a:bodyPr>
            <a:normAutofit/>
          </a:bodyPr>
          <a:lstStyle/>
          <a:p>
            <a:r>
              <a:rPr lang="zh-TW" altLang="en-US" dirty="0"/>
              <a:t>目前沒有記事類別可讓業務選擇，請業務根據現在工作型態，列舉出跟客戶溝通過程中可能產生的  行為、並分類，或者是過往哪些與客戶接觸案件會讓您寫成業務報告，這些行為就可發想為記事類別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785CD7C-9740-4E38-BC3D-7C22F4A7CA9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18</a:t>
            </a:fld>
            <a:endParaRPr lang="en-US" altLang="zh-TW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F0E93B5E-DBCD-499D-8F87-15EA3544F2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63" y="1821738"/>
            <a:ext cx="7560000" cy="494555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graphicFrame>
        <p:nvGraphicFramePr>
          <p:cNvPr id="9" name="Google Shape;478;p18">
            <a:extLst>
              <a:ext uri="{FF2B5EF4-FFF2-40B4-BE49-F238E27FC236}">
                <a16:creationId xmlns:a16="http://schemas.microsoft.com/office/drawing/2014/main" id="{D1CAC7B0-8D7C-4C3E-9891-593161B1BB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70343215"/>
              </p:ext>
            </p:extLst>
          </p:nvPr>
        </p:nvGraphicFramePr>
        <p:xfrm>
          <a:off x="7082262" y="1835344"/>
          <a:ext cx="4834075" cy="2991200"/>
        </p:xfrm>
        <a:graphic>
          <a:graphicData uri="http://schemas.openxmlformats.org/drawingml/2006/table">
            <a:tbl>
              <a:tblPr firstRow="1" firstCol="1">
                <a:tableStyleId>{4C3C2611-4C71-4FC5-86AE-919BDF0F9419}</a:tableStyleId>
              </a:tblPr>
              <a:tblGrid>
                <a:gridCol w="735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5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92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69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900" u="none" strike="noStrike" cap="none" dirty="0">
                          <a:sym typeface="Microsoft JhengHei"/>
                        </a:rPr>
                        <a:t>分類用途</a:t>
                      </a:r>
                      <a:endParaRPr sz="900" b="0" i="0" u="none" strike="noStrike" cap="none" dirty="0">
                        <a:solidFill>
                          <a:srgbClr val="00000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900" u="none" strike="noStrike" cap="none">
                          <a:sym typeface="Microsoft JhengHei"/>
                        </a:rPr>
                        <a:t>記事類別</a:t>
                      </a:r>
                      <a:endParaRPr sz="900" b="1" i="0" u="none" strike="noStrike" cap="none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900" u="none" strike="noStrike" cap="none">
                          <a:sym typeface="Microsoft JhengHei"/>
                        </a:rPr>
                        <a:t>備註</a:t>
                      </a:r>
                      <a:endParaRPr sz="900" b="1" i="0" u="none" strike="noStrike" cap="none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6950">
                <a:tc rowSpan="5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900" u="none" strike="noStrike" cap="none" dirty="0">
                          <a:sym typeface="Microsoft JhengHei"/>
                        </a:rPr>
                        <a:t>銷售</a:t>
                      </a:r>
                      <a:endParaRPr sz="900" b="0" i="0" u="none" strike="noStrike" cap="none" dirty="0">
                        <a:solidFill>
                          <a:srgbClr val="00000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0850" marR="70850" marT="35425" marB="35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900" u="none" strike="noStrike" cap="none">
                          <a:sym typeface="Microsoft JhengHei"/>
                        </a:rPr>
                        <a:t>陌生開發拜訪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900" u="none" strike="noStrike" cap="none">
                          <a:sym typeface="Microsoft JhengHei"/>
                        </a:rPr>
                        <a:t>　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6950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900" u="none" strike="noStrike" cap="none" dirty="0">
                          <a:sym typeface="Microsoft JhengHei"/>
                        </a:rPr>
                        <a:t>需求釐清</a:t>
                      </a:r>
                      <a:endParaRPr sz="900" b="0" i="0" u="none" strike="noStrike" cap="none" dirty="0">
                        <a:solidFill>
                          <a:srgbClr val="00000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900" u="none" strike="noStrike" cap="none" dirty="0">
                          <a:sym typeface="Microsoft JhengHei"/>
                        </a:rPr>
                        <a:t>　</a:t>
                      </a:r>
                      <a:endParaRPr sz="900" b="0" i="0" u="none" strike="noStrike" cap="none" dirty="0">
                        <a:solidFill>
                          <a:srgbClr val="00000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6950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900" u="none" strike="noStrike" cap="none" dirty="0">
                          <a:sym typeface="Microsoft JhengHei"/>
                        </a:rPr>
                        <a:t>商情收集</a:t>
                      </a:r>
                      <a:endParaRPr sz="900" b="0" i="0" u="none" strike="noStrike" cap="none" dirty="0">
                        <a:solidFill>
                          <a:srgbClr val="00000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900" u="none" strike="noStrike" cap="none" dirty="0">
                          <a:sym typeface="Microsoft JhengHei"/>
                        </a:rPr>
                        <a:t>  </a:t>
                      </a:r>
                      <a:r>
                        <a:rPr lang="zh-TW" sz="900" u="none" strike="noStrike" cap="none" dirty="0">
                          <a:sym typeface="Microsoft JhengHei"/>
                        </a:rPr>
                        <a:t>競爭對手情報打聽</a:t>
                      </a:r>
                      <a:endParaRPr sz="900" b="0" i="0" u="none" strike="noStrike" cap="none" dirty="0">
                        <a:solidFill>
                          <a:srgbClr val="00000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6950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900" u="none" strike="noStrike" cap="none">
                          <a:sym typeface="Microsoft JhengHei"/>
                        </a:rPr>
                        <a:t>產品詢價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900" u="none" strike="noStrike" cap="none" dirty="0">
                          <a:sym typeface="Microsoft JhengHei"/>
                        </a:rPr>
                        <a:t>  </a:t>
                      </a:r>
                      <a:r>
                        <a:rPr lang="zh-TW" sz="900" u="none" strike="noStrike" cap="none" dirty="0">
                          <a:sym typeface="Microsoft JhengHei"/>
                        </a:rPr>
                        <a:t>客戶自行詢問產品相關採購訊息</a:t>
                      </a:r>
                      <a:endParaRPr sz="900" b="0" i="0" u="none" strike="noStrike" cap="none" dirty="0">
                        <a:solidFill>
                          <a:srgbClr val="00000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6950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900" u="none" strike="noStrike" cap="none" dirty="0">
                          <a:sym typeface="Microsoft JhengHei"/>
                        </a:rPr>
                        <a:t>商務談判</a:t>
                      </a:r>
                      <a:endParaRPr sz="900" b="0" i="0" u="none" strike="noStrike" cap="none" dirty="0">
                        <a:solidFill>
                          <a:srgbClr val="00000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900" u="none" strike="noStrike" cap="none" dirty="0">
                          <a:sym typeface="Microsoft JhengHei"/>
                        </a:rPr>
                        <a:t>　</a:t>
                      </a:r>
                      <a:endParaRPr sz="900" b="0" i="0" u="none" strike="noStrike" cap="none" dirty="0">
                        <a:solidFill>
                          <a:srgbClr val="00000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6950">
                <a:tc rowSpan="8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900" u="none" strike="noStrike" cap="none">
                          <a:sym typeface="Microsoft JhengHei"/>
                        </a:rPr>
                        <a:t>關係維繫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0850" marR="70850" marT="35425" marB="35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900" u="none" strike="noStrike" cap="none">
                          <a:sym typeface="Microsoft JhengHei"/>
                        </a:rPr>
                        <a:t>售後問題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900" u="none" strike="noStrike" cap="none" dirty="0">
                          <a:sym typeface="Microsoft JhengHei"/>
                        </a:rPr>
                        <a:t>　</a:t>
                      </a:r>
                      <a:endParaRPr sz="900" b="0" i="0" u="none" strike="noStrike" cap="none" dirty="0">
                        <a:solidFill>
                          <a:srgbClr val="00000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6950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900" u="none" strike="noStrike" cap="none">
                          <a:sym typeface="Microsoft JhengHei"/>
                        </a:rPr>
                        <a:t>系統維護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900" u="none" strike="noStrike" cap="none" dirty="0">
                          <a:sym typeface="Microsoft JhengHei"/>
                        </a:rPr>
                        <a:t>　</a:t>
                      </a:r>
                      <a:endParaRPr sz="900" b="0" i="0" u="none" strike="noStrike" cap="none" dirty="0">
                        <a:solidFill>
                          <a:srgbClr val="00000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6950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900" u="none" strike="noStrike" cap="none">
                          <a:sym typeface="Microsoft JhengHei"/>
                        </a:rPr>
                        <a:t>系統改善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900" u="none" strike="noStrike" cap="none" dirty="0">
                          <a:sym typeface="Microsoft JhengHei"/>
                        </a:rPr>
                        <a:t>　</a:t>
                      </a:r>
                      <a:endParaRPr sz="900" b="0" i="0" u="none" strike="noStrike" cap="none" dirty="0">
                        <a:solidFill>
                          <a:srgbClr val="00000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6950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900" u="none" strike="noStrike" cap="none">
                          <a:sym typeface="Microsoft JhengHei"/>
                        </a:rPr>
                        <a:t>客戶抱怨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900" u="none" strike="noStrike" cap="none" dirty="0">
                          <a:sym typeface="Microsoft JhengHei"/>
                        </a:rPr>
                        <a:t>　</a:t>
                      </a:r>
                      <a:endParaRPr sz="900" b="0" i="0" u="none" strike="noStrike" cap="none" dirty="0">
                        <a:solidFill>
                          <a:srgbClr val="00000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6950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900" u="none" strike="noStrike" cap="none">
                          <a:sym typeface="Microsoft JhengHei"/>
                        </a:rPr>
                        <a:t>款項追蹤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900" u="none" strike="noStrike" cap="none" dirty="0">
                          <a:sym typeface="Microsoft JhengHei"/>
                        </a:rPr>
                        <a:t>  </a:t>
                      </a:r>
                      <a:r>
                        <a:rPr lang="zh-TW" sz="900" u="none" strike="noStrike" cap="none" dirty="0">
                          <a:sym typeface="Microsoft JhengHei"/>
                        </a:rPr>
                        <a:t>客戶應收帳款跟催</a:t>
                      </a:r>
                      <a:endParaRPr sz="900" b="0" i="0" u="none" strike="noStrike" cap="none" dirty="0">
                        <a:solidFill>
                          <a:srgbClr val="00000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6950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900" u="none" strike="noStrike" cap="none">
                          <a:sym typeface="Microsoft JhengHei"/>
                        </a:rPr>
                        <a:t>活動邀約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900" u="none" strike="noStrike" cap="none" dirty="0">
                          <a:sym typeface="Microsoft JhengHei"/>
                        </a:rPr>
                        <a:t>　</a:t>
                      </a:r>
                      <a:endParaRPr sz="900" b="0" i="0" u="none" strike="noStrike" cap="none" dirty="0">
                        <a:solidFill>
                          <a:srgbClr val="00000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6950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900" u="none" strike="noStrike" cap="none">
                          <a:sym typeface="Microsoft JhengHei"/>
                        </a:rPr>
                        <a:t>專案進度追蹤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900" u="none" strike="noStrike" cap="none" dirty="0">
                          <a:sym typeface="Microsoft JhengHei"/>
                        </a:rPr>
                        <a:t>　</a:t>
                      </a:r>
                      <a:endParaRPr sz="900" b="0" i="0" u="none" strike="noStrike" cap="none" dirty="0">
                        <a:solidFill>
                          <a:srgbClr val="00000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6950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900" u="none" strike="noStrike" cap="none">
                          <a:sym typeface="Microsoft JhengHei"/>
                        </a:rPr>
                        <a:t>一般關係維繫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900" u="none" strike="noStrike" cap="none" dirty="0">
                          <a:sym typeface="Microsoft JhengHei"/>
                        </a:rPr>
                        <a:t>  </a:t>
                      </a:r>
                      <a:r>
                        <a:rPr lang="zh-TW" sz="900" u="none" strike="noStrike" cap="none" dirty="0">
                          <a:sym typeface="Microsoft JhengHei"/>
                        </a:rPr>
                        <a:t>年節送禮、祝賀</a:t>
                      </a:r>
                      <a:endParaRPr sz="900" b="0" i="0" u="none" strike="noStrike" cap="none" dirty="0">
                        <a:solidFill>
                          <a:srgbClr val="00000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6950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900" u="none" strike="noStrike" cap="none" dirty="0">
                          <a:sym typeface="Microsoft JhengHei"/>
                        </a:rPr>
                        <a:t>來源</a:t>
                      </a:r>
                      <a:endParaRPr sz="900" b="0" i="0" u="none" strike="noStrike" cap="none" dirty="0">
                        <a:solidFill>
                          <a:srgbClr val="00000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0850" marR="70850" marT="35425" marB="35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900" u="none" strike="noStrike" cap="none">
                          <a:sym typeface="Microsoft JhengHei"/>
                        </a:rPr>
                        <a:t>電話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900" u="none" strike="noStrike" cap="none">
                          <a:sym typeface="Microsoft JhengHei"/>
                        </a:rPr>
                        <a:t>可以追蹤客戶通常是以哪些管道與貴公司取得聯繫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70850" marR="70850" marT="35425" marB="35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6950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900" u="none" strike="noStrike" cap="none" dirty="0">
                          <a:sym typeface="Microsoft JhengHei"/>
                        </a:rPr>
                        <a:t>郵件</a:t>
                      </a:r>
                      <a:endParaRPr sz="900" b="0" i="0" u="none" strike="noStrike" cap="none" dirty="0">
                        <a:solidFill>
                          <a:srgbClr val="00000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10" name="Google Shape;479;p18">
            <a:extLst>
              <a:ext uri="{FF2B5EF4-FFF2-40B4-BE49-F238E27FC236}">
                <a16:creationId xmlns:a16="http://schemas.microsoft.com/office/drawing/2014/main" id="{6137DE49-EA47-4DC3-AE41-BD7F10CCE596}"/>
              </a:ext>
            </a:extLst>
          </p:cNvPr>
          <p:cNvSpPr txBox="1"/>
          <p:nvPr/>
        </p:nvSpPr>
        <p:spPr>
          <a:xfrm>
            <a:off x="9168118" y="3121223"/>
            <a:ext cx="662361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(範例)</a:t>
            </a:r>
            <a:endParaRPr sz="1400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1613731802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277FF55-0BE1-41A9-B55E-430AC73D9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商機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0A6369F-C77B-45E1-9BDA-C05E6A63E5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5039" y="1007738"/>
            <a:ext cx="10107879" cy="772935"/>
          </a:xfrm>
        </p:spPr>
        <p:txBody>
          <a:bodyPr/>
          <a:lstStyle/>
          <a:p>
            <a:r>
              <a:rPr lang="zh-TW" altLang="en-US" dirty="0"/>
              <a:t>商機為企業間的商業合作，通常業務會使用</a:t>
            </a:r>
            <a:r>
              <a:rPr lang="en-US" altLang="zh-TW" dirty="0"/>
              <a:t>Excel</a:t>
            </a:r>
            <a:r>
              <a:rPr lang="zh-TW" altLang="en-US" dirty="0"/>
              <a:t>或紙本方式管理自己的銷售機會，業務使用商機功能管理銷售案，能清楚掌握案件的銷售進展，商機追蹤更有效率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7566408-AD8F-4B55-84C3-DBB38C8B142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19</a:t>
            </a:fld>
            <a:endParaRPr lang="en-US" altLang="zh-TW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9E30052-9E99-441A-8592-64E39905C2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22" y="2227448"/>
            <a:ext cx="10080000" cy="388760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7" name="Google Shape;492;p19">
            <a:extLst>
              <a:ext uri="{FF2B5EF4-FFF2-40B4-BE49-F238E27FC236}">
                <a16:creationId xmlns:a16="http://schemas.microsoft.com/office/drawing/2014/main" id="{ACB3A630-1CE0-410A-94BA-87DCEC64C88A}"/>
              </a:ext>
            </a:extLst>
          </p:cNvPr>
          <p:cNvSpPr/>
          <p:nvPr/>
        </p:nvSpPr>
        <p:spPr>
          <a:xfrm>
            <a:off x="6833429" y="2631279"/>
            <a:ext cx="1623510" cy="469954"/>
          </a:xfrm>
          <a:prstGeom prst="wedgeRectCallout">
            <a:avLst>
              <a:gd name="adj1" fmla="val -20833"/>
              <a:gd name="adj2" fmla="val 81419"/>
            </a:avLst>
          </a:prstGeom>
          <a:solidFill>
            <a:schemeClr val="accent5">
              <a:lumMod val="75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hangingPunct="1">
              <a:buClr>
                <a:srgbClr val="FFFFFF"/>
              </a:buClr>
              <a:buSzPts val="1600"/>
              <a:buFont typeface="Microsoft JhengHei"/>
              <a:buNone/>
            </a:pPr>
            <a:r>
              <a:rPr lang="zh-TW" altLang="en-US" sz="16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商機查詢條件</a:t>
            </a:r>
            <a:endParaRPr sz="1400" dirty="0">
              <a:latin typeface="Arial"/>
              <a:cs typeface="Arial"/>
              <a:sym typeface="Arial"/>
            </a:endParaRPr>
          </a:p>
        </p:txBody>
      </p:sp>
      <p:sp>
        <p:nvSpPr>
          <p:cNvPr id="8" name="Google Shape;492;p19">
            <a:extLst>
              <a:ext uri="{FF2B5EF4-FFF2-40B4-BE49-F238E27FC236}">
                <a16:creationId xmlns:a16="http://schemas.microsoft.com/office/drawing/2014/main" id="{4294CD0D-E49B-4806-8A4E-D380AA665322}"/>
              </a:ext>
            </a:extLst>
          </p:cNvPr>
          <p:cNvSpPr/>
          <p:nvPr/>
        </p:nvSpPr>
        <p:spPr>
          <a:xfrm>
            <a:off x="3732490" y="4458475"/>
            <a:ext cx="1623510" cy="469954"/>
          </a:xfrm>
          <a:prstGeom prst="wedgeRectCallout">
            <a:avLst>
              <a:gd name="adj1" fmla="val -20833"/>
              <a:gd name="adj2" fmla="val 81419"/>
            </a:avLst>
          </a:prstGeom>
          <a:solidFill>
            <a:schemeClr val="accent5">
              <a:lumMod val="75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hangingPunct="1">
              <a:buClr>
                <a:srgbClr val="FFFFFF"/>
              </a:buClr>
              <a:buSzPts val="1600"/>
              <a:buFont typeface="Microsoft JhengHei"/>
              <a:buNone/>
            </a:pPr>
            <a:r>
              <a:rPr lang="zh-TW" altLang="en-US" sz="16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商機列表</a:t>
            </a:r>
            <a:endParaRPr sz="1400" dirty="0"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885413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標題 1"/>
          <p:cNvSpPr txBox="1">
            <a:spLocks noGrp="1"/>
          </p:cNvSpPr>
          <p:nvPr>
            <p:ph type="title"/>
          </p:nvPr>
        </p:nvSpPr>
        <p:spPr>
          <a:xfrm>
            <a:off x="2795534" y="2906118"/>
            <a:ext cx="6791325" cy="1045764"/>
          </a:xfrm>
          <a:prstGeom prst="rect">
            <a:avLst/>
          </a:prstGeom>
        </p:spPr>
        <p:txBody>
          <a:bodyPr>
            <a:normAutofit/>
          </a:bodyPr>
          <a:lstStyle>
            <a:lvl1pPr defTabSz="822958">
              <a:defRPr sz="5400"/>
            </a:lvl1pPr>
          </a:lstStyle>
          <a:p>
            <a:pPr algn="ctr"/>
            <a:r>
              <a:rPr lang="zh-TW" altLang="en-US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業務開發一般流程</a:t>
            </a:r>
            <a:endParaRPr dirty="0"/>
          </a:p>
        </p:txBody>
      </p:sp>
      <p:sp>
        <p:nvSpPr>
          <p:cNvPr id="96" name="投影片編號版面配置區 3"/>
          <p:cNvSpPr txBox="1">
            <a:spLocks noGrp="1"/>
          </p:cNvSpPr>
          <p:nvPr>
            <p:ph type="sldNum" sz="quarter" idx="2"/>
          </p:nvPr>
        </p:nvSpPr>
        <p:spPr>
          <a:xfrm>
            <a:off x="11487564" y="6265530"/>
            <a:ext cx="167707" cy="2311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EDE5DB0-88FE-4C0F-80FF-6BE3ED64A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新增商機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C12EEA7-8E9A-4F43-A8CC-DBF8A8122B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5039" y="1065491"/>
            <a:ext cx="11270681" cy="503428"/>
          </a:xfrm>
        </p:spPr>
        <p:txBody>
          <a:bodyPr/>
          <a:lstStyle/>
          <a:p>
            <a:r>
              <a:rPr lang="zh-TW" altLang="en-US" dirty="0"/>
              <a:t>從商機功能中，點選右上角           ，開始新增商機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D50D3FE-2000-457A-A419-E5130FB0257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20</a:t>
            </a:fld>
            <a:endParaRPr lang="en-US" altLang="zh-TW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562535C2-3624-47B7-8A38-26EE961D4C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621" b="89655" l="9615" r="90385">
                        <a14:foregroundMark x1="90385" y1="53448" x2="90385" y2="534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28974" y="1065491"/>
            <a:ext cx="760145" cy="423927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4BD0F7E1-1092-4BF9-B49A-8C132120F1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1904906"/>
            <a:ext cx="10080000" cy="388760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16217831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60A3719-BED7-4DC3-B8F3-C7EB71DFA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          常用：新增商機</a:t>
            </a:r>
            <a:r>
              <a:rPr lang="en-US" altLang="zh-TW" dirty="0"/>
              <a:t>(</a:t>
            </a:r>
            <a:r>
              <a:rPr lang="zh-TW" altLang="en-US" dirty="0"/>
              <a:t>公司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C8AFB52-01D6-4E97-8ED7-DE8508F254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5039" y="1190620"/>
            <a:ext cx="11270681" cy="474552"/>
          </a:xfrm>
        </p:spPr>
        <p:txBody>
          <a:bodyPr/>
          <a:lstStyle/>
          <a:p>
            <a:r>
              <a:rPr lang="zh-TW" altLang="en-US" dirty="0"/>
              <a:t>如果您的商機是與 </a:t>
            </a:r>
            <a:r>
              <a:rPr lang="en-US" altLang="zh-TW" dirty="0"/>
              <a:t>[</a:t>
            </a:r>
            <a:r>
              <a:rPr lang="zh-TW" altLang="en-US" dirty="0"/>
              <a:t>公司</a:t>
            </a:r>
            <a:r>
              <a:rPr lang="en-US" altLang="zh-TW" dirty="0"/>
              <a:t>] </a:t>
            </a:r>
            <a:r>
              <a:rPr lang="zh-TW" altLang="en-US" dirty="0"/>
              <a:t>有關聯，請於系統中找到您的公司資料，點選商機頁籤後，按下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D3FA432-F923-42E3-9A65-E3EFB115279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21</a:t>
            </a:fld>
            <a:endParaRPr lang="en-US" altLang="zh-TW"/>
          </a:p>
        </p:txBody>
      </p:sp>
      <p:pic>
        <p:nvPicPr>
          <p:cNvPr id="5" name="Google Shape;510;p21">
            <a:extLst>
              <a:ext uri="{FF2B5EF4-FFF2-40B4-BE49-F238E27FC236}">
                <a16:creationId xmlns:a16="http://schemas.microsoft.com/office/drawing/2014/main" id="{8B2F7189-E3B6-4AAC-8447-E5B8387C2FE9}"/>
              </a:ext>
            </a:extLst>
          </p:cNvPr>
          <p:cNvPicPr preferRelativeResize="0"/>
          <p:nvPr/>
        </p:nvPicPr>
        <p:blipFill rotWithShape="1">
          <a:blip r:embed="rId2">
            <a:alphaModFix/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/>
        </p:blipFill>
        <p:spPr>
          <a:xfrm>
            <a:off x="3464426" y="262079"/>
            <a:ext cx="578186" cy="610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C6A18D12-B367-40C4-B34A-4504AB40DD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19" t="14009" r="2685" b="12151"/>
          <a:stretch/>
        </p:blipFill>
        <p:spPr>
          <a:xfrm>
            <a:off x="9904397" y="1190620"/>
            <a:ext cx="1087654" cy="384907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62C809D4-E85A-413E-8FFB-253F1E6DB2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999" y="2021064"/>
            <a:ext cx="9000000" cy="427944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10507792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424F839-1918-446E-92D8-CB39218BA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新增商機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73D9ED4-EA00-4A46-8329-2F918B87094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22</a:t>
            </a:fld>
            <a:endParaRPr lang="en-US" altLang="zh-TW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D370A6E-CA08-4454-8BD0-EC1A7B5B66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9"/>
          <a:stretch/>
        </p:blipFill>
        <p:spPr>
          <a:xfrm>
            <a:off x="136612" y="996645"/>
            <a:ext cx="8280000" cy="1597573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681DC4E3-8087-4E55-BC1A-58FBEC445E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9"/>
          <a:stretch/>
        </p:blipFill>
        <p:spPr>
          <a:xfrm>
            <a:off x="136612" y="2594218"/>
            <a:ext cx="8280000" cy="256096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AB90E590-7804-4279-8898-206FCADECA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9" r="253"/>
          <a:stretch/>
        </p:blipFill>
        <p:spPr>
          <a:xfrm>
            <a:off x="136612" y="5155179"/>
            <a:ext cx="8280000" cy="1597572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DB722341-95B3-4973-88A0-733C313C86F7}"/>
              </a:ext>
            </a:extLst>
          </p:cNvPr>
          <p:cNvSpPr/>
          <p:nvPr/>
        </p:nvSpPr>
        <p:spPr>
          <a:xfrm>
            <a:off x="136612" y="996645"/>
            <a:ext cx="8280000" cy="5756106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8" name="Google Shape;527;p22">
            <a:extLst>
              <a:ext uri="{FF2B5EF4-FFF2-40B4-BE49-F238E27FC236}">
                <a16:creationId xmlns:a16="http://schemas.microsoft.com/office/drawing/2014/main" id="{C68EBAFA-2859-40DA-9B9D-2D992B0A5F7A}"/>
              </a:ext>
            </a:extLst>
          </p:cNvPr>
          <p:cNvSpPr txBox="1"/>
          <p:nvPr/>
        </p:nvSpPr>
        <p:spPr>
          <a:xfrm>
            <a:off x="6418018" y="2024467"/>
            <a:ext cx="5639301" cy="37702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  <a:headEnd type="none" w="sm" len="sm"/>
            <a:tailEnd type="none" w="sm" len="sm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icrosoft JhengHei"/>
              <a:buNone/>
            </a:pPr>
            <a:r>
              <a:rPr lang="zh-TW" sz="1600" b="1" i="0" u="none" strike="noStrike" cap="none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【商機建立規則】：以下欄位皆為必填</a:t>
            </a:r>
            <a:endParaRPr sz="1600" b="1" i="0" u="none" strike="noStrike" cap="none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zh-TW" sz="1600" b="1" i="0" u="none" strike="noStrike" cap="none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客戶/公司：</a:t>
            </a:r>
            <a:r>
              <a:rPr lang="zh-TW" sz="1600" b="1" i="0" u="none" strike="noStrike" cap="none" dirty="0">
                <a:solidFill>
                  <a:srgbClr val="0432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一律選擇公司</a:t>
            </a:r>
            <a:endParaRPr sz="1600" b="1" i="0" u="none" strike="noStrike" cap="none" dirty="0">
              <a:solidFill>
                <a:srgbClr val="0432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zh-TW" sz="1600" b="1" i="0" u="none" strike="noStrike" cap="none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業務代表：</a:t>
            </a:r>
            <a:r>
              <a:rPr lang="zh-TW" sz="1600" b="0" i="0" u="none" strike="noStrike" cap="none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選擇自己帳號</a:t>
            </a:r>
            <a:endParaRPr sz="1600" b="0" i="0" u="none" strike="noStrike" cap="none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zh-TW" sz="1600" b="1" i="0" u="none" strike="noStrike" cap="none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商機名稱</a:t>
            </a:r>
            <a:r>
              <a:rPr lang="zh-TW" sz="1600" b="0" i="0" u="none" strike="noStrike" cap="none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：</a:t>
            </a:r>
            <a:r>
              <a:rPr lang="zh-TW" sz="1600" b="0" i="0" u="none" strike="noStrike" cap="none" dirty="0">
                <a:solidFill>
                  <a:srgbClr val="0432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建議 YYYYMM 公司簡稱 銷售項目</a:t>
            </a:r>
            <a:endParaRPr sz="1400" b="0" i="0" u="none" strike="noStrike" cap="none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zh-TW" sz="1600" b="1" i="0" u="none" strike="noStrike" cap="none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預定結案日</a:t>
            </a:r>
            <a:r>
              <a:rPr lang="zh-TW" sz="1600" b="0" i="0" u="none" strike="noStrike" cap="none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：系統預設三個月，可自行調整</a:t>
            </a:r>
            <a:endParaRPr sz="1600" b="0" i="0" u="none" strike="noStrike" cap="none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zh-TW" sz="1600" b="1" i="0" u="none" strike="noStrike" cap="none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商機類別：</a:t>
            </a:r>
            <a:r>
              <a:rPr lang="zh-TW" sz="1600" b="0" i="0" u="none" strike="noStrike" cap="none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如果公司的銷售案有根據產品別、銷售方向，有不同型態，可用類別區分</a:t>
            </a:r>
            <a:endParaRPr sz="1600" b="0" i="0" u="none" strike="noStrike" cap="none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zh-TW" sz="1600" b="1" i="0" u="none" strike="noStrike" cap="none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商機階段： </a:t>
            </a:r>
            <a:r>
              <a:rPr lang="zh-TW" sz="1600" b="0" i="0" u="none" strike="noStrike" cap="none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階段可協助業務管理案件進展，必須要隨時更新幾段進度</a:t>
            </a:r>
            <a:endParaRPr sz="1600" b="0" i="0" u="none" strike="noStrike" cap="none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zh-TW" sz="1600" b="1" i="0" u="none" strike="noStrike" cap="none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商機來源：</a:t>
            </a:r>
            <a:r>
              <a:rPr lang="zh-TW" sz="1600" b="0" i="0" u="none" strike="noStrike" cap="none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商機從哪裡來的</a:t>
            </a:r>
            <a:endParaRPr sz="1600" b="0" i="0" u="none" strike="noStrike" cap="none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zh-TW" sz="1600" b="1" i="0" u="none" strike="noStrike" cap="none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產品</a:t>
            </a:r>
            <a:r>
              <a:rPr lang="zh-TW" sz="1600" b="0" i="0" u="none" strike="noStrike" cap="none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：客戶有興趣採購的產品</a:t>
            </a:r>
            <a:endParaRPr sz="1600" b="0" i="0" u="none" strike="noStrike" cap="none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zh-TW" sz="1600" b="1" i="0" u="none" strike="noStrike" cap="none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負責人</a:t>
            </a:r>
            <a:r>
              <a:rPr lang="zh-TW" sz="1600" b="0" i="0" u="none" strike="noStrike" cap="none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：有負責人才能將商機結案</a:t>
            </a:r>
            <a:endParaRPr sz="1600" b="0" i="0" u="none" strike="noStrike" cap="none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2A19E7D7-91D3-4A7B-AD71-1CE58291333F}"/>
              </a:ext>
            </a:extLst>
          </p:cNvPr>
          <p:cNvSpPr/>
          <p:nvPr/>
        </p:nvSpPr>
        <p:spPr>
          <a:xfrm>
            <a:off x="252549" y="1584960"/>
            <a:ext cx="6069874" cy="5167792"/>
          </a:xfrm>
          <a:prstGeom prst="roundRect">
            <a:avLst>
              <a:gd name="adj" fmla="val 1122"/>
            </a:avLst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1695910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3889894-3833-4971-BCF4-489D44D2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商機來源、類別、階段說明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C3927DA-8963-4504-8836-27CB4F506D1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23</a:t>
            </a:fld>
            <a:endParaRPr lang="en-US" altLang="zh-TW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4490C7B2-A08E-4BF9-AA17-5ACCBED63200}"/>
              </a:ext>
            </a:extLst>
          </p:cNvPr>
          <p:cNvSpPr/>
          <p:nvPr/>
        </p:nvSpPr>
        <p:spPr>
          <a:xfrm>
            <a:off x="4205180" y="926968"/>
            <a:ext cx="25923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JhengHei"/>
                <a:ea typeface="Microsoft JhengHei"/>
                <a:sym typeface="Microsoft JhengHei"/>
              </a:rPr>
              <a:t>(</a:t>
            </a:r>
            <a:r>
              <a:rPr kumimoji="0" lang="zh-TW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JhengHei"/>
                <a:ea typeface="Microsoft JhengHei"/>
                <a:sym typeface="Microsoft JhengHei"/>
              </a:rPr>
              <a:t>需討論後設定</a:t>
            </a:r>
            <a:r>
              <a:rPr kumimoji="0" lang="en-US" altLang="zh-TW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JhengHei"/>
                <a:ea typeface="Microsoft JhengHei"/>
                <a:sym typeface="Microsoft JhengHei"/>
              </a:rPr>
              <a:t>)</a:t>
            </a:r>
            <a:endParaRPr kumimoji="0" lang="zh-TW" altLang="en-US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64D19584-34EB-43BD-A133-483A77B7EA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182" y="1528506"/>
            <a:ext cx="10185923" cy="501040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C2FC358B-4B59-4E73-912D-1DCD4DCA00C5}"/>
              </a:ext>
            </a:extLst>
          </p:cNvPr>
          <p:cNvSpPr/>
          <p:nvPr/>
        </p:nvSpPr>
        <p:spPr>
          <a:xfrm>
            <a:off x="584791" y="5199321"/>
            <a:ext cx="2466753" cy="1063256"/>
          </a:xfrm>
          <a:prstGeom prst="rect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8" name="Google Shape;539;p23">
            <a:extLst>
              <a:ext uri="{FF2B5EF4-FFF2-40B4-BE49-F238E27FC236}">
                <a16:creationId xmlns:a16="http://schemas.microsoft.com/office/drawing/2014/main" id="{594F8571-91F5-4A8D-BDD6-C531FB7C4012}"/>
              </a:ext>
            </a:extLst>
          </p:cNvPr>
          <p:cNvSpPr/>
          <p:nvPr/>
        </p:nvSpPr>
        <p:spPr>
          <a:xfrm>
            <a:off x="5501368" y="1862616"/>
            <a:ext cx="5150009" cy="88393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icrosoft JhengHei"/>
              <a:buNone/>
            </a:pPr>
            <a:r>
              <a:rPr lang="zh-TW" sz="1600" b="0" i="0" u="none" strike="noStrike" cap="none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請業務建立商機時，務必選擇對應的來源、階段、類別</a:t>
            </a:r>
            <a:endParaRPr sz="1600" b="0" i="0" u="none" strike="noStrike" cap="none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Microsoft JhengHei"/>
              <a:buNone/>
            </a:pPr>
            <a:r>
              <a:rPr lang="zh-TW" sz="1800" b="1" i="0" u="none" strike="noStrike" cap="none" dirty="0">
                <a:solidFill>
                  <a:srgbClr val="FF0000"/>
                </a:solidFill>
                <a:highlight>
                  <a:srgbClr val="FFFF00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※ 階段最重要，須隨時調整更新</a:t>
            </a:r>
            <a:endParaRPr dirty="0"/>
          </a:p>
        </p:txBody>
      </p:sp>
      <p:graphicFrame>
        <p:nvGraphicFramePr>
          <p:cNvPr id="9" name="Google Shape;537;p23">
            <a:extLst>
              <a:ext uri="{FF2B5EF4-FFF2-40B4-BE49-F238E27FC236}">
                <a16:creationId xmlns:a16="http://schemas.microsoft.com/office/drawing/2014/main" id="{8BC73831-EB17-4077-BAA4-32403A7F32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5404533"/>
              </p:ext>
            </p:extLst>
          </p:nvPr>
        </p:nvGraphicFramePr>
        <p:xfrm>
          <a:off x="4815975" y="2894719"/>
          <a:ext cx="6699075" cy="243477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376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3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6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622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78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u="none" strike="noStrike" cap="none" dirty="0">
                          <a:sym typeface="Arimo"/>
                        </a:rPr>
                        <a:t>欄位名稱</a:t>
                      </a:r>
                      <a:endParaRPr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4500" marR="14500" marT="145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u="none" strike="noStrike" cap="none" dirty="0">
                          <a:sym typeface="Arimo"/>
                        </a:rPr>
                        <a:t>商機來源</a:t>
                      </a:r>
                      <a:endParaRPr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4500" marR="14500" marT="145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u="none" strike="noStrike" cap="none" dirty="0">
                          <a:sym typeface="Arimo"/>
                        </a:rPr>
                        <a:t>商機階段</a:t>
                      </a:r>
                      <a:endParaRPr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4500" marR="14500" marT="145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u="none" strike="noStrike" cap="none" dirty="0">
                          <a:sym typeface="Arimo"/>
                        </a:rPr>
                        <a:t>商機類別</a:t>
                      </a:r>
                      <a:endParaRPr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4500" marR="14500" marT="145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7825">
                <a:tc rowSpan="6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u="none" strike="noStrike" cap="none" dirty="0">
                          <a:sym typeface="Arimo"/>
                        </a:rPr>
                        <a:t>選單內容</a:t>
                      </a:r>
                      <a:endParaRPr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39125" marR="139125" marT="69575" marB="69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u="none" strike="noStrike" cap="none" dirty="0">
                          <a:sym typeface="Arimo"/>
                        </a:rPr>
                        <a:t>自來客</a:t>
                      </a:r>
                      <a:endParaRPr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4500" marR="14500" marT="145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u="none" strike="noStrike" cap="none">
                          <a:sym typeface="Arimo"/>
                        </a:rPr>
                        <a:t>報價</a:t>
                      </a:r>
                      <a:endParaRPr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4500" marR="14500" marT="145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u="none" strike="noStrike" cap="none">
                          <a:sym typeface="Arimo"/>
                        </a:rPr>
                        <a:t>消費性電子產品</a:t>
                      </a:r>
                      <a:endParaRPr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4500" marR="14500" marT="145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7825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u="none" strike="noStrike" cap="none" dirty="0">
                          <a:sym typeface="Arimo"/>
                        </a:rPr>
                        <a:t>展覽</a:t>
                      </a:r>
                      <a:endParaRPr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4500" marR="14500" marT="145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u="none" strike="noStrike" cap="none" dirty="0">
                          <a:sym typeface="Arimo"/>
                        </a:rPr>
                        <a:t>送樣</a:t>
                      </a:r>
                      <a:endParaRPr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4500" marR="14500" marT="145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u="none" strike="noStrike" cap="none">
                          <a:sym typeface="Arimo"/>
                        </a:rPr>
                        <a:t>醫療類</a:t>
                      </a:r>
                      <a:endParaRPr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4500" marR="14500" marT="145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7825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u="none" strike="noStrike" cap="none">
                          <a:sym typeface="Arimo"/>
                        </a:rPr>
                        <a:t>既有客戶</a:t>
                      </a:r>
                      <a:endParaRPr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4500" marR="14500" marT="145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u="none" strike="noStrike" cap="none" dirty="0">
                          <a:sym typeface="Arimo"/>
                        </a:rPr>
                        <a:t>審廠</a:t>
                      </a:r>
                      <a:endParaRPr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4500" marR="14500" marT="145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u="none" strike="noStrike" cap="none">
                          <a:sym typeface="Arimo"/>
                        </a:rPr>
                        <a:t>車載</a:t>
                      </a:r>
                      <a:endParaRPr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4500" marR="14500" marT="145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7825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u="none" strike="noStrike" cap="none">
                          <a:sym typeface="Arimo"/>
                        </a:rPr>
                        <a:t>客戶介紹</a:t>
                      </a:r>
                      <a:endParaRPr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4500" marR="14500" marT="145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u="none" strike="noStrike" cap="none" dirty="0">
                          <a:sym typeface="Arimo"/>
                        </a:rPr>
                        <a:t>成案</a:t>
                      </a:r>
                      <a:endParaRPr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4500" marR="14500" marT="145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u="none" strike="noStrike" cap="none" dirty="0">
                          <a:sym typeface="Arimo"/>
                        </a:rPr>
                        <a:t>新能源</a:t>
                      </a:r>
                      <a:endParaRPr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4500" marR="14500" marT="145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7825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u="none" strike="noStrike" cap="none">
                          <a:sym typeface="Arimo"/>
                        </a:rPr>
                        <a:t>　</a:t>
                      </a:r>
                      <a:endParaRPr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4500" marR="14500" marT="145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u="none" strike="noStrike" cap="none" dirty="0">
                          <a:sym typeface="Arimo"/>
                        </a:rPr>
                        <a:t>失敗</a:t>
                      </a:r>
                      <a:endParaRPr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4500" marR="14500" marT="145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u="none" strike="noStrike" cap="none" dirty="0">
                          <a:sym typeface="Arimo"/>
                        </a:rPr>
                        <a:t>網通</a:t>
                      </a:r>
                      <a:endParaRPr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4500" marR="14500" marT="145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7825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u="none" strike="noStrike" cap="none">
                          <a:sym typeface="Arimo"/>
                        </a:rPr>
                        <a:t>　</a:t>
                      </a:r>
                      <a:endParaRPr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4500" marR="14500" marT="145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u="none" strike="noStrike" cap="none">
                          <a:sym typeface="PMingLiu"/>
                        </a:rPr>
                        <a:t>　</a:t>
                      </a:r>
                      <a:endParaRPr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4500" marR="14500" marT="145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u="none" strike="noStrike" cap="none" dirty="0">
                          <a:sym typeface="Arimo"/>
                        </a:rPr>
                        <a:t>工業等級</a:t>
                      </a:r>
                      <a:endParaRPr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4500" marR="14500" marT="145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" name="Google Shape;540;p23">
            <a:extLst>
              <a:ext uri="{FF2B5EF4-FFF2-40B4-BE49-F238E27FC236}">
                <a16:creationId xmlns:a16="http://schemas.microsoft.com/office/drawing/2014/main" id="{585248C8-E707-4615-A3EF-56EE97657968}"/>
              </a:ext>
            </a:extLst>
          </p:cNvPr>
          <p:cNvSpPr/>
          <p:nvPr/>
        </p:nvSpPr>
        <p:spPr>
          <a:xfrm>
            <a:off x="6394171" y="3779335"/>
            <a:ext cx="4257206" cy="959474"/>
          </a:xfrm>
          <a:prstGeom prst="rect">
            <a:avLst/>
          </a:prstGeom>
          <a:solidFill>
            <a:schemeClr val="bg1">
              <a:lumMod val="85000"/>
              <a:alpha val="7686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800"/>
              <a:buFont typeface="Microsoft JhengHei"/>
              <a:buNone/>
            </a:pPr>
            <a:r>
              <a:rPr lang="zh-TW" sz="2800" b="1" i="0" u="none" strike="noStrike" cap="none" dirty="0">
                <a:solidFill>
                  <a:srgbClr val="5E5E5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範例</a:t>
            </a:r>
            <a:endParaRPr sz="2800" b="1" i="0" u="none" strike="noStrike" cap="none" dirty="0">
              <a:solidFill>
                <a:srgbClr val="5E5E5E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Microsoft JhengHei"/>
              <a:buNone/>
            </a:pPr>
            <a:r>
              <a:rPr lang="zh-TW" sz="1600" b="1" i="0" u="none" strike="noStrike" cap="none" dirty="0">
                <a:solidFill>
                  <a:srgbClr val="FF0000"/>
                </a:solidFill>
                <a:highlight>
                  <a:srgbClr val="FFFF00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實際「類別、來源、階段」請參考下頁</a:t>
            </a:r>
            <a:endParaRPr dirty="0"/>
          </a:p>
        </p:txBody>
      </p: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4FD150F9-48F1-4004-A430-A59D0A595FBE}"/>
              </a:ext>
            </a:extLst>
          </p:cNvPr>
          <p:cNvCxnSpPr>
            <a:stCxn id="7" idx="3"/>
            <a:endCxn id="9" idx="1"/>
          </p:cNvCxnSpPr>
          <p:nvPr/>
        </p:nvCxnSpPr>
        <p:spPr>
          <a:xfrm flipV="1">
            <a:off x="3051544" y="4112106"/>
            <a:ext cx="1764431" cy="1618843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093349177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02C367-0B86-4DA5-AB23-D3DB8324D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更新商機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B49412B-A6ED-4FC2-875C-4A9D0474E1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516" y="931152"/>
            <a:ext cx="11270681" cy="822069"/>
          </a:xfrm>
        </p:spPr>
        <p:txBody>
          <a:bodyPr/>
          <a:lstStyle/>
          <a:p>
            <a:r>
              <a:rPr lang="zh-TW" altLang="en-US" dirty="0"/>
              <a:t>商機內容如需調整，請點選             ，編輯商機</a:t>
            </a:r>
          </a:p>
          <a:p>
            <a:r>
              <a:rPr lang="zh-TW" altLang="en-US" dirty="0"/>
              <a:t>            ，如果有相似商機可以複製既有商機微調內容後存檔成新商機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11D4AEB-7E7B-4241-B164-DDFB958931B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24</a:t>
            </a:fld>
            <a:endParaRPr lang="en-US" altLang="zh-TW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9680EEB-F9F5-4EA8-98BB-0C3D306AAE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197" b="88525" l="7059" r="91765">
                        <a14:foregroundMark x1="91765" y1="50820" x2="91765" y2="50820"/>
                        <a14:foregroundMark x1="7059" y1="55738" x2="7059" y2="55738"/>
                      </a14:backgroundRemoval>
                    </a14:imgEffect>
                  </a14:imgLayer>
                </a14:imgProps>
              </a:ext>
            </a:extLst>
          </a:blip>
          <a:srcRect l="-1" t="16839" r="1691" b="10027"/>
          <a:stretch/>
        </p:blipFill>
        <p:spPr>
          <a:xfrm>
            <a:off x="3698230" y="938149"/>
            <a:ext cx="756812" cy="404037"/>
          </a:xfrm>
          <a:prstGeom prst="rect">
            <a:avLst/>
          </a:prstGeom>
        </p:spPr>
      </p:pic>
      <p:grpSp>
        <p:nvGrpSpPr>
          <p:cNvPr id="13" name="群組 12">
            <a:extLst>
              <a:ext uri="{FF2B5EF4-FFF2-40B4-BE49-F238E27FC236}">
                <a16:creationId xmlns:a16="http://schemas.microsoft.com/office/drawing/2014/main" id="{9516ED4E-D601-4854-8B4B-B77A607428DA}"/>
              </a:ext>
            </a:extLst>
          </p:cNvPr>
          <p:cNvGrpSpPr/>
          <p:nvPr/>
        </p:nvGrpSpPr>
        <p:grpSpPr>
          <a:xfrm>
            <a:off x="880602" y="1387725"/>
            <a:ext cx="756811" cy="390748"/>
            <a:chOff x="3863986" y="2453464"/>
            <a:chExt cx="1275906" cy="606056"/>
          </a:xfrm>
        </p:grpSpPr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ED09F5D1-47C2-42D5-8D59-196426DD5E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7062" t="25106" r="20664" b="23805"/>
            <a:stretch/>
          </p:blipFill>
          <p:spPr>
            <a:xfrm>
              <a:off x="4029739" y="2546499"/>
              <a:ext cx="850606" cy="419986"/>
            </a:xfrm>
            <a:prstGeom prst="rect">
              <a:avLst/>
            </a:prstGeom>
          </p:spPr>
        </p:pic>
        <p:sp>
          <p:nvSpPr>
            <p:cNvPr id="12" name="矩形: 圓角 11">
              <a:extLst>
                <a:ext uri="{FF2B5EF4-FFF2-40B4-BE49-F238E27FC236}">
                  <a16:creationId xmlns:a16="http://schemas.microsoft.com/office/drawing/2014/main" id="{D88A695F-B07B-4004-9198-FBA3178D710D}"/>
                </a:ext>
              </a:extLst>
            </p:cNvPr>
            <p:cNvSpPr/>
            <p:nvPr/>
          </p:nvSpPr>
          <p:spPr>
            <a:xfrm>
              <a:off x="3863986" y="2453464"/>
              <a:ext cx="1275906" cy="606056"/>
            </a:xfrm>
            <a:prstGeom prst="roundRect">
              <a:avLst>
                <a:gd name="adj" fmla="val 50000"/>
              </a:avLst>
            </a:prstGeom>
            <a:noFill/>
            <a:ln w="3175" cap="flat">
              <a:solidFill>
                <a:schemeClr val="bg1">
                  <a:lumMod val="85000"/>
                </a:schemeClr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TW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</p:grpSp>
      <p:pic>
        <p:nvPicPr>
          <p:cNvPr id="15" name="圖片 14">
            <a:extLst>
              <a:ext uri="{FF2B5EF4-FFF2-40B4-BE49-F238E27FC236}">
                <a16:creationId xmlns:a16="http://schemas.microsoft.com/office/drawing/2014/main" id="{20CA6605-52B8-4F31-B7AE-74B461C137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435" y="1959657"/>
            <a:ext cx="9360000" cy="457925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1229C066-BAA3-47EE-A7E2-8EAAFD340F77}"/>
              </a:ext>
            </a:extLst>
          </p:cNvPr>
          <p:cNvSpPr/>
          <p:nvPr/>
        </p:nvSpPr>
        <p:spPr>
          <a:xfrm>
            <a:off x="2137144" y="3540642"/>
            <a:ext cx="2796363" cy="1073888"/>
          </a:xfrm>
          <a:prstGeom prst="roundRect">
            <a:avLst>
              <a:gd name="adj" fmla="val 8595"/>
            </a:avLst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17" name="Google Shape;553;p24">
            <a:extLst>
              <a:ext uri="{FF2B5EF4-FFF2-40B4-BE49-F238E27FC236}">
                <a16:creationId xmlns:a16="http://schemas.microsoft.com/office/drawing/2014/main" id="{E0F87CEE-19AC-468D-8D15-883144A80C9E}"/>
              </a:ext>
            </a:extLst>
          </p:cNvPr>
          <p:cNvPicPr preferRelativeResize="0"/>
          <p:nvPr/>
        </p:nvPicPr>
        <p:blipFill rotWithShape="1">
          <a:blip r:embed="rId6">
            <a:alphaModFix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4455042" y="3919711"/>
            <a:ext cx="283979" cy="28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554;p24">
            <a:extLst>
              <a:ext uri="{FF2B5EF4-FFF2-40B4-BE49-F238E27FC236}">
                <a16:creationId xmlns:a16="http://schemas.microsoft.com/office/drawing/2014/main" id="{C6A4CD7A-82B7-46C0-82C0-B2DD9DC3429C}"/>
              </a:ext>
            </a:extLst>
          </p:cNvPr>
          <p:cNvSpPr/>
          <p:nvPr/>
        </p:nvSpPr>
        <p:spPr>
          <a:xfrm>
            <a:off x="5324550" y="3252685"/>
            <a:ext cx="2203633" cy="667026"/>
          </a:xfrm>
          <a:prstGeom prst="wedgeRectCallout">
            <a:avLst>
              <a:gd name="adj1" fmla="val -68120"/>
              <a:gd name="adj2" fmla="val 44757"/>
            </a:avLst>
          </a:prstGeom>
          <a:solidFill>
            <a:schemeClr val="accent1">
              <a:lumMod val="75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鼠標指向</a:t>
            </a:r>
            <a:endParaRPr sz="1600" b="1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dirty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請隨時調整商機階段</a:t>
            </a:r>
            <a:endParaRPr sz="1600" b="1" dirty="0">
              <a:solidFill>
                <a:srgbClr val="FFFF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2761811432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2195852-FBDA-4A02-875E-0DB5D67CB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商機記事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21D4EB1-23F0-410D-ADDC-880B983F09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8883" y="1006732"/>
            <a:ext cx="11270681" cy="928394"/>
          </a:xfrm>
        </p:spPr>
        <p:txBody>
          <a:bodyPr/>
          <a:lstStyle/>
          <a:p>
            <a:r>
              <a:rPr lang="zh-TW" altLang="en-US" dirty="0"/>
              <a:t>與客戶溝通銷售案、業務在追蹤商機的紀錄、報價單上傳，都可以建立在商機記事</a:t>
            </a:r>
          </a:p>
          <a:p>
            <a:r>
              <a:rPr lang="zh-TW" altLang="en-US" dirty="0"/>
              <a:t>透過客戶或公司上，找到您正在與客戶洽談的商機，開始建立商機記事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5EF2564-70E5-4A7D-B994-0EA2D10852D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25</a:t>
            </a:fld>
            <a:endParaRPr lang="en-US" altLang="zh-TW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F6FAC7B3-E87C-4371-9D55-354691E4ED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27" y="1935126"/>
            <a:ext cx="10080000" cy="423642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7" name="矩形: 圓角 6">
            <a:extLst>
              <a:ext uri="{FF2B5EF4-FFF2-40B4-BE49-F238E27FC236}">
                <a16:creationId xmlns:a16="http://schemas.microsoft.com/office/drawing/2014/main" id="{A80421D0-9BF8-4EF1-A505-00BB3FB61061}"/>
              </a:ext>
            </a:extLst>
          </p:cNvPr>
          <p:cNvSpPr/>
          <p:nvPr/>
        </p:nvSpPr>
        <p:spPr>
          <a:xfrm>
            <a:off x="1148316" y="4392943"/>
            <a:ext cx="7527851" cy="1690577"/>
          </a:xfrm>
          <a:prstGeom prst="roundRect">
            <a:avLst>
              <a:gd name="adj" fmla="val 4088"/>
            </a:avLst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512E3F45-09ED-4834-A0EB-5A38E81CB8A1}"/>
              </a:ext>
            </a:extLst>
          </p:cNvPr>
          <p:cNvSpPr/>
          <p:nvPr/>
        </p:nvSpPr>
        <p:spPr>
          <a:xfrm>
            <a:off x="2466753" y="5711380"/>
            <a:ext cx="308345" cy="287079"/>
          </a:xfrm>
          <a:prstGeom prst="roundRect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" name="Google Shape;566;p25">
            <a:extLst>
              <a:ext uri="{FF2B5EF4-FFF2-40B4-BE49-F238E27FC236}">
                <a16:creationId xmlns:a16="http://schemas.microsoft.com/office/drawing/2014/main" id="{FEC21A5B-5FC3-4D05-81E1-68B22B449A99}"/>
              </a:ext>
            </a:extLst>
          </p:cNvPr>
          <p:cNvSpPr/>
          <p:nvPr/>
        </p:nvSpPr>
        <p:spPr>
          <a:xfrm>
            <a:off x="2064045" y="6150659"/>
            <a:ext cx="1971675" cy="500730"/>
          </a:xfrm>
          <a:prstGeom prst="wedgeRectCallout">
            <a:avLst>
              <a:gd name="adj1" fmla="val -22017"/>
              <a:gd name="adj2" fmla="val -78465"/>
            </a:avLst>
          </a:prstGeom>
          <a:solidFill>
            <a:schemeClr val="accent1">
              <a:lumMod val="75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報價單上傳鈕</a:t>
            </a:r>
            <a:endParaRPr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054153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7E3E02E-1492-4580-BEF2-DEA43F5C1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商機結案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A787F56-6E20-4894-ADDD-60521DD3DF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516" y="931152"/>
            <a:ext cx="11270681" cy="1002822"/>
          </a:xfrm>
        </p:spPr>
        <p:txBody>
          <a:bodyPr/>
          <a:lstStyle/>
          <a:p>
            <a:r>
              <a:rPr lang="zh-TW" altLang="en-US" dirty="0"/>
              <a:t>商機只有「商機負責人」才有結案功能</a:t>
            </a:r>
          </a:p>
          <a:p>
            <a:r>
              <a:rPr lang="zh-TW" altLang="en-US" dirty="0"/>
              <a:t>當銷售案確定成案或失敗時，負責人需要按下               ，選擇結案原因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1C3A609-99FC-45C4-B8CA-264B8544D7D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26</a:t>
            </a:fld>
            <a:endParaRPr lang="en-US" altLang="zh-TW"/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6FDA787A-FF3D-4DDD-836E-0C5077B138A9}"/>
              </a:ext>
            </a:extLst>
          </p:cNvPr>
          <p:cNvGrpSpPr>
            <a:grpSpLocks noChangeAspect="1"/>
          </p:cNvGrpSpPr>
          <p:nvPr/>
        </p:nvGrpSpPr>
        <p:grpSpPr>
          <a:xfrm>
            <a:off x="5569813" y="1310879"/>
            <a:ext cx="792000" cy="399910"/>
            <a:chOff x="3602536" y="3038252"/>
            <a:chExt cx="1681845" cy="842632"/>
          </a:xfrm>
        </p:grpSpPr>
        <p:grpSp>
          <p:nvGrpSpPr>
            <p:cNvPr id="5" name="群組 4">
              <a:extLst>
                <a:ext uri="{FF2B5EF4-FFF2-40B4-BE49-F238E27FC236}">
                  <a16:creationId xmlns:a16="http://schemas.microsoft.com/office/drawing/2014/main" id="{8E175B7B-2101-41F3-BB0B-9F2541230203}"/>
                </a:ext>
              </a:extLst>
            </p:cNvPr>
            <p:cNvGrpSpPr/>
            <p:nvPr/>
          </p:nvGrpSpPr>
          <p:grpSpPr>
            <a:xfrm>
              <a:off x="3602536" y="3038252"/>
              <a:ext cx="1681845" cy="842632"/>
              <a:chOff x="3863986" y="2453464"/>
              <a:chExt cx="1275906" cy="606056"/>
            </a:xfrm>
          </p:grpSpPr>
          <p:pic>
            <p:nvPicPr>
              <p:cNvPr id="6" name="圖片 5">
                <a:extLst>
                  <a:ext uri="{FF2B5EF4-FFF2-40B4-BE49-F238E27FC236}">
                    <a16:creationId xmlns:a16="http://schemas.microsoft.com/office/drawing/2014/main" id="{7F9AE540-7CB8-45A1-8DD9-346F06BAD8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7062" t="25106" r="20664" b="23805"/>
              <a:stretch/>
            </p:blipFill>
            <p:spPr>
              <a:xfrm>
                <a:off x="4029739" y="2546499"/>
                <a:ext cx="850606" cy="419986"/>
              </a:xfrm>
              <a:prstGeom prst="rect">
                <a:avLst/>
              </a:prstGeom>
            </p:spPr>
          </p:pic>
          <p:sp>
            <p:nvSpPr>
              <p:cNvPr id="7" name="矩形: 圓角 6">
                <a:extLst>
                  <a:ext uri="{FF2B5EF4-FFF2-40B4-BE49-F238E27FC236}">
                    <a16:creationId xmlns:a16="http://schemas.microsoft.com/office/drawing/2014/main" id="{8B403802-4AD0-401D-8557-C55FB76F895C}"/>
                  </a:ext>
                </a:extLst>
              </p:cNvPr>
              <p:cNvSpPr/>
              <p:nvPr/>
            </p:nvSpPr>
            <p:spPr>
              <a:xfrm>
                <a:off x="3863986" y="2453464"/>
                <a:ext cx="1275906" cy="606056"/>
              </a:xfrm>
              <a:prstGeom prst="roundRect">
                <a:avLst>
                  <a:gd name="adj" fmla="val 50000"/>
                </a:avLst>
              </a:prstGeom>
              <a:noFill/>
              <a:ln w="3175" cap="flat">
                <a:solidFill>
                  <a:schemeClr val="bg1">
                    <a:lumMod val="85000"/>
                  </a:schemeClr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8" tIns="45718" rIns="45718" bIns="45718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zh-TW" alt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</p:txBody>
          </p:sp>
        </p:grpSp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C33FC073-D2A0-4A4C-870F-0B7B709FB0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3042" r="1406"/>
            <a:stretch/>
          </p:blipFill>
          <p:spPr>
            <a:xfrm>
              <a:off x="3918518" y="3213870"/>
              <a:ext cx="1049880" cy="537663"/>
            </a:xfrm>
            <a:prstGeom prst="rect">
              <a:avLst/>
            </a:prstGeom>
          </p:spPr>
        </p:pic>
      </p:grpSp>
      <p:pic>
        <p:nvPicPr>
          <p:cNvPr id="11" name="圖片 10">
            <a:extLst>
              <a:ext uri="{FF2B5EF4-FFF2-40B4-BE49-F238E27FC236}">
                <a16:creationId xmlns:a16="http://schemas.microsoft.com/office/drawing/2014/main" id="{61622FA6-81B0-4F2B-83AD-C50D7C78FB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13" y="1995364"/>
            <a:ext cx="9360000" cy="412941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8992E327-242B-474D-AD84-30F1F7F54FEA}"/>
              </a:ext>
            </a:extLst>
          </p:cNvPr>
          <p:cNvSpPr/>
          <p:nvPr/>
        </p:nvSpPr>
        <p:spPr>
          <a:xfrm>
            <a:off x="3062177" y="2413591"/>
            <a:ext cx="4603897" cy="296648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2742400A-46F1-439A-AC37-C0A3A377FD45}"/>
              </a:ext>
            </a:extLst>
          </p:cNvPr>
          <p:cNvSpPr/>
          <p:nvPr/>
        </p:nvSpPr>
        <p:spPr>
          <a:xfrm>
            <a:off x="8123274" y="1995364"/>
            <a:ext cx="627321" cy="418227"/>
          </a:xfrm>
          <a:prstGeom prst="roundRect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6249D102-F84C-43C9-A296-098681587084}"/>
              </a:ext>
            </a:extLst>
          </p:cNvPr>
          <p:cNvCxnSpPr>
            <a:stCxn id="18" idx="2"/>
          </p:cNvCxnSpPr>
          <p:nvPr/>
        </p:nvCxnSpPr>
        <p:spPr>
          <a:xfrm flipH="1">
            <a:off x="7666074" y="2413591"/>
            <a:ext cx="770861" cy="839972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1" name="Google Shape;579;p26">
            <a:extLst>
              <a:ext uri="{FF2B5EF4-FFF2-40B4-BE49-F238E27FC236}">
                <a16:creationId xmlns:a16="http://schemas.microsoft.com/office/drawing/2014/main" id="{E60014D1-4229-485A-8FDD-0F92ACBCD909}"/>
              </a:ext>
            </a:extLst>
          </p:cNvPr>
          <p:cNvSpPr/>
          <p:nvPr/>
        </p:nvSpPr>
        <p:spPr>
          <a:xfrm>
            <a:off x="7954986" y="2773673"/>
            <a:ext cx="3126851" cy="119181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icrosoft JhengHei"/>
              <a:buAutoNum type="arabicPeriod"/>
            </a:pPr>
            <a:r>
              <a:rPr lang="zh-TW" sz="16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選擇：成功或失敗</a:t>
            </a:r>
            <a:endParaRPr sz="1600" b="1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icrosoft JhengHei"/>
              <a:buAutoNum type="arabicPeriod"/>
            </a:pPr>
            <a:r>
              <a:rPr lang="zh-TW" sz="16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下拉選單選擇原因</a:t>
            </a:r>
            <a:endParaRPr sz="1600" b="1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icrosoft JhengHei"/>
              <a:buAutoNum type="arabicPeriod"/>
            </a:pPr>
            <a:r>
              <a:rPr lang="zh-TW" sz="16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設定結案日期</a:t>
            </a:r>
            <a:endParaRPr sz="1600" b="1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按下確認，完成設定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31044295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標題 1"/>
          <p:cNvSpPr txBox="1">
            <a:spLocks noGrp="1"/>
          </p:cNvSpPr>
          <p:nvPr>
            <p:ph type="ctrTitle"/>
          </p:nvPr>
        </p:nvSpPr>
        <p:spPr>
          <a:xfrm>
            <a:off x="7288636" y="2885706"/>
            <a:ext cx="3939345" cy="88981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Thank You!</a:t>
            </a:r>
            <a:endParaRPr dirty="0"/>
          </a:p>
        </p:txBody>
      </p:sp>
      <p:sp>
        <p:nvSpPr>
          <p:cNvPr id="111" name="投影片編號版面配置區 1"/>
          <p:cNvSpPr txBox="1">
            <a:spLocks noGrp="1"/>
          </p:cNvSpPr>
          <p:nvPr>
            <p:ph type="sldNum" sz="quarter" idx="2"/>
          </p:nvPr>
        </p:nvSpPr>
        <p:spPr>
          <a:xfrm>
            <a:off x="11487564" y="6265530"/>
            <a:ext cx="167707" cy="2311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27</a:t>
            </a:fld>
            <a:endParaRPr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8315EE3-B30B-4A30-B687-F2070BDF4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一般業務作業流程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1E10CF1-827D-4A56-9107-8DE243727C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0659" y="1140655"/>
            <a:ext cx="10542964" cy="831984"/>
          </a:xfrm>
        </p:spPr>
        <p:txBody>
          <a:bodyPr/>
          <a:lstStyle/>
          <a:p>
            <a:r>
              <a:rPr lang="zh-TW" altLang="en-US" dirty="0"/>
              <a:t>業務管理使用的</a:t>
            </a:r>
            <a:r>
              <a:rPr lang="en-US" altLang="zh-TW" dirty="0"/>
              <a:t>CRM</a:t>
            </a:r>
            <a:r>
              <a:rPr lang="zh-TW" altLang="en-US" dirty="0"/>
              <a:t>情境，請先確認公司業務作業模式，如果您的情境差不多，就可以開始依照流程建議使用系統</a:t>
            </a:r>
          </a:p>
          <a:p>
            <a:endParaRPr lang="zh-TW" altLang="en-US" dirty="0"/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00E02908-B105-47FF-830F-F8780AB1D8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863863"/>
              </p:ext>
            </p:extLst>
          </p:nvPr>
        </p:nvGraphicFramePr>
        <p:xfrm>
          <a:off x="867313" y="1972639"/>
          <a:ext cx="10208229" cy="4387064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017142">
                  <a:extLst>
                    <a:ext uri="{9D8B030D-6E8A-4147-A177-3AD203B41FA5}">
                      <a16:colId xmlns:a16="http://schemas.microsoft.com/office/drawing/2014/main" val="2161748203"/>
                    </a:ext>
                  </a:extLst>
                </a:gridCol>
                <a:gridCol w="2498903">
                  <a:extLst>
                    <a:ext uri="{9D8B030D-6E8A-4147-A177-3AD203B41FA5}">
                      <a16:colId xmlns:a16="http://schemas.microsoft.com/office/drawing/2014/main" val="2847227604"/>
                    </a:ext>
                  </a:extLst>
                </a:gridCol>
                <a:gridCol w="1929258">
                  <a:extLst>
                    <a:ext uri="{9D8B030D-6E8A-4147-A177-3AD203B41FA5}">
                      <a16:colId xmlns:a16="http://schemas.microsoft.com/office/drawing/2014/main" val="1663211604"/>
                    </a:ext>
                  </a:extLst>
                </a:gridCol>
                <a:gridCol w="2687546">
                  <a:extLst>
                    <a:ext uri="{9D8B030D-6E8A-4147-A177-3AD203B41FA5}">
                      <a16:colId xmlns:a16="http://schemas.microsoft.com/office/drawing/2014/main" val="3870731375"/>
                    </a:ext>
                  </a:extLst>
                </a:gridCol>
                <a:gridCol w="2075380">
                  <a:extLst>
                    <a:ext uri="{9D8B030D-6E8A-4147-A177-3AD203B41FA5}">
                      <a16:colId xmlns:a16="http://schemas.microsoft.com/office/drawing/2014/main" val="6889372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/>
                        <a:t>階段</a:t>
                      </a:r>
                      <a:endParaRPr lang="zh-TW" altLang="en-US" sz="1600" dirty="0"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/>
                        <a:t>開發</a:t>
                      </a:r>
                      <a:endParaRPr lang="zh-TW" altLang="en-US" sz="1600" dirty="0"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/>
                        <a:t>追蹤</a:t>
                      </a:r>
                      <a:endParaRPr lang="zh-TW" altLang="en-US" sz="1600" dirty="0"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/>
                        <a:t>商機</a:t>
                      </a:r>
                      <a:endParaRPr lang="zh-TW" altLang="en-US" sz="1600" dirty="0"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/>
                        <a:t>維繫</a:t>
                      </a:r>
                      <a:endParaRPr lang="zh-TW" altLang="en-US" sz="1600" dirty="0"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299377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altLang="zh-TW" sz="1600" b="1" dirty="0"/>
                    </a:p>
                    <a:p>
                      <a:pPr algn="ctr"/>
                      <a:endParaRPr lang="en-US" altLang="zh-TW" sz="1600" b="1" dirty="0"/>
                    </a:p>
                    <a:p>
                      <a:pPr algn="ctr"/>
                      <a:r>
                        <a:rPr lang="zh-TW" altLang="en-US" sz="1600" b="1" dirty="0"/>
                        <a:t>類別</a:t>
                      </a:r>
                      <a:endParaRPr lang="zh-TW" altLang="en-US" sz="1600" b="1" dirty="0"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ü"/>
                      </a:pPr>
                      <a:r>
                        <a:rPr lang="zh-TW" altLang="en-US" sz="1600" dirty="0">
                          <a:latin typeface="+mn-ea"/>
                          <a:ea typeface="+mn-ea"/>
                        </a:rPr>
                        <a:t>重點客戶新部門</a:t>
                      </a:r>
                      <a:endParaRPr lang="en-US" altLang="zh-TW" sz="1600" dirty="0">
                        <a:latin typeface="+mn-ea"/>
                        <a:ea typeface="+mn-ea"/>
                      </a:endParaRP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ü"/>
                      </a:pPr>
                      <a:r>
                        <a:rPr lang="zh-TW" altLang="en-US" sz="1600" dirty="0">
                          <a:latin typeface="+mn-ea"/>
                          <a:ea typeface="+mn-ea"/>
                        </a:rPr>
                        <a:t>展覽、研討會收集</a:t>
                      </a:r>
                      <a:endParaRPr lang="en-US" altLang="zh-TW" sz="1600" dirty="0">
                        <a:latin typeface="+mn-ea"/>
                        <a:ea typeface="+mn-ea"/>
                      </a:endParaRP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ü"/>
                      </a:pPr>
                      <a:r>
                        <a:rPr lang="zh-TW" altLang="en-US" sz="1600" dirty="0">
                          <a:latin typeface="+mn-ea"/>
                          <a:ea typeface="+mn-ea"/>
                        </a:rPr>
                        <a:t>業務自行陌生開發</a:t>
                      </a:r>
                      <a:endParaRPr lang="en-US" altLang="zh-TW" sz="1600" dirty="0">
                        <a:latin typeface="+mn-ea"/>
                        <a:ea typeface="+mn-ea"/>
                      </a:endParaRP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ü"/>
                      </a:pPr>
                      <a:r>
                        <a:rPr lang="zh-TW" altLang="en-US" sz="1600" dirty="0">
                          <a:latin typeface="+mn-ea"/>
                          <a:ea typeface="+mn-ea"/>
                        </a:rPr>
                        <a:t>老客戶轉介</a:t>
                      </a:r>
                      <a:endParaRPr lang="en-US" altLang="zh-TW" sz="1600" dirty="0">
                        <a:latin typeface="+mn-ea"/>
                        <a:ea typeface="+mn-ea"/>
                      </a:endParaRP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ü"/>
                      </a:pPr>
                      <a:r>
                        <a:rPr lang="zh-TW" altLang="en-US" sz="1600" dirty="0">
                          <a:latin typeface="+mn-ea"/>
                          <a:ea typeface="+mn-ea"/>
                        </a:rPr>
                        <a:t>新客戶自來電</a:t>
                      </a:r>
                      <a:endParaRPr lang="en-US" altLang="zh-TW" sz="1600" dirty="0">
                        <a:latin typeface="+mn-ea"/>
                        <a:ea typeface="+mn-ea"/>
                      </a:endParaRPr>
                    </a:p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endParaRPr lang="zh-TW" altLang="en-US" sz="1600" dirty="0"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ü"/>
                      </a:pPr>
                      <a:r>
                        <a:rPr lang="zh-TW" altLang="en-US" sz="1600" dirty="0">
                          <a:latin typeface="+mn-ea"/>
                          <a:ea typeface="+mn-ea"/>
                        </a:rPr>
                        <a:t>產品介紹</a:t>
                      </a:r>
                      <a:endParaRPr lang="en-US" altLang="zh-TW" sz="1600" dirty="0">
                        <a:latin typeface="+mn-ea"/>
                        <a:ea typeface="+mn-ea"/>
                      </a:endParaRP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ü"/>
                      </a:pPr>
                      <a:r>
                        <a:rPr lang="zh-TW" altLang="en-US" sz="1600" dirty="0">
                          <a:latin typeface="+mn-ea"/>
                          <a:ea typeface="+mn-ea"/>
                        </a:rPr>
                        <a:t>客戶需求釐清</a:t>
                      </a:r>
                      <a:endParaRPr lang="en-US" altLang="zh-TW" sz="1600" dirty="0">
                        <a:latin typeface="+mn-ea"/>
                        <a:ea typeface="+mn-ea"/>
                      </a:endParaRP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ü"/>
                      </a:pPr>
                      <a:r>
                        <a:rPr lang="zh-TW" altLang="en-US" sz="1600" dirty="0">
                          <a:latin typeface="+mn-ea"/>
                          <a:ea typeface="+mn-ea"/>
                        </a:rPr>
                        <a:t>商情收集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ü"/>
                      </a:pPr>
                      <a:r>
                        <a:rPr lang="zh-TW" altLang="en-US" sz="1600" dirty="0">
                          <a:latin typeface="+mn-ea"/>
                          <a:ea typeface="+mn-ea"/>
                        </a:rPr>
                        <a:t>報價</a:t>
                      </a:r>
                      <a:endParaRPr lang="en-US" altLang="zh-TW" sz="1600" dirty="0">
                        <a:latin typeface="+mn-ea"/>
                        <a:ea typeface="+mn-ea"/>
                      </a:endParaRP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ü"/>
                      </a:pPr>
                      <a:r>
                        <a:rPr lang="zh-TW" altLang="en-US" sz="1600" dirty="0">
                          <a:latin typeface="+mn-ea"/>
                          <a:ea typeface="+mn-ea"/>
                        </a:rPr>
                        <a:t>議價</a:t>
                      </a:r>
                      <a:endParaRPr lang="en-US" altLang="zh-TW" sz="1600" dirty="0">
                        <a:latin typeface="+mn-ea"/>
                        <a:ea typeface="+mn-ea"/>
                      </a:endParaRP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ü"/>
                      </a:pPr>
                      <a:r>
                        <a:rPr lang="zh-TW" altLang="en-US" sz="1600" dirty="0">
                          <a:latin typeface="+mn-ea"/>
                          <a:ea typeface="+mn-ea"/>
                        </a:rPr>
                        <a:t>追蹤專案進度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ü"/>
                      </a:pPr>
                      <a:r>
                        <a:rPr lang="zh-TW" altLang="en-US" sz="1600" dirty="0">
                          <a:latin typeface="+mn-ea"/>
                          <a:ea typeface="+mn-ea"/>
                        </a:rPr>
                        <a:t>老客戶拜訪</a:t>
                      </a:r>
                      <a:endParaRPr lang="en-US" altLang="zh-TW" sz="1600" dirty="0">
                        <a:latin typeface="+mn-ea"/>
                        <a:ea typeface="+mn-ea"/>
                      </a:endParaRP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ü"/>
                      </a:pPr>
                      <a:r>
                        <a:rPr lang="zh-TW" altLang="en-US" sz="1600" dirty="0">
                          <a:latin typeface="+mn-ea"/>
                          <a:ea typeface="+mn-ea"/>
                        </a:rPr>
                        <a:t>年節送禮</a:t>
                      </a:r>
                      <a:endParaRPr lang="en-US" altLang="zh-TW" sz="1600" dirty="0">
                        <a:latin typeface="+mn-ea"/>
                        <a:ea typeface="+mn-ea"/>
                      </a:endParaRP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ü"/>
                      </a:pPr>
                      <a:r>
                        <a:rPr lang="zh-TW" altLang="en-US" sz="1600" dirty="0">
                          <a:latin typeface="+mn-ea"/>
                          <a:ea typeface="+mn-ea"/>
                        </a:rPr>
                        <a:t>教育訓練</a:t>
                      </a:r>
                      <a:endParaRPr lang="en-US" altLang="zh-TW" sz="1600" dirty="0">
                        <a:latin typeface="+mn-ea"/>
                        <a:ea typeface="+mn-ea"/>
                      </a:endParaRP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ü"/>
                      </a:pPr>
                      <a:r>
                        <a:rPr lang="zh-TW" altLang="en-US" sz="1600" dirty="0">
                          <a:latin typeface="+mn-ea"/>
                          <a:ea typeface="+mn-ea"/>
                        </a:rPr>
                        <a:t>系統維護</a:t>
                      </a:r>
                      <a:endParaRPr lang="en-US" altLang="zh-TW" sz="1600" dirty="0">
                        <a:latin typeface="+mn-ea"/>
                        <a:ea typeface="+mn-ea"/>
                      </a:endParaRP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ü"/>
                      </a:pPr>
                      <a:r>
                        <a:rPr lang="zh-TW" altLang="en-US" sz="1600" dirty="0">
                          <a:latin typeface="+mn-ea"/>
                          <a:ea typeface="+mn-ea"/>
                        </a:rPr>
                        <a:t>更新產品訊息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4317933"/>
                  </a:ext>
                </a:extLst>
              </a:tr>
              <a:tr h="2461744">
                <a:tc>
                  <a:txBody>
                    <a:bodyPr/>
                    <a:lstStyle/>
                    <a:p>
                      <a:pPr algn="ctr"/>
                      <a:endParaRPr lang="en-US" altLang="zh-TW" sz="1600" b="1" dirty="0"/>
                    </a:p>
                    <a:p>
                      <a:pPr algn="ctr"/>
                      <a:endParaRPr lang="en-US" altLang="zh-TW" sz="1600" b="1" dirty="0"/>
                    </a:p>
                    <a:p>
                      <a:pPr algn="ctr"/>
                      <a:endParaRPr lang="en-US" altLang="zh-TW" sz="1600" b="1" dirty="0"/>
                    </a:p>
                    <a:p>
                      <a:pPr algn="ctr"/>
                      <a:endParaRPr lang="en-US" altLang="zh-TW" sz="1600" b="1" dirty="0"/>
                    </a:p>
                    <a:p>
                      <a:pPr algn="ctr"/>
                      <a:r>
                        <a:rPr lang="zh-TW" altLang="en-US" sz="1600" b="1" dirty="0"/>
                        <a:t>功能</a:t>
                      </a:r>
                      <a:endParaRPr lang="zh-TW" altLang="en-US" sz="1600" b="1" dirty="0"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zh-TW" altLang="en-US" sz="1600" dirty="0"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zh-TW" altLang="en-US" sz="1600" dirty="0"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zh-TW" altLang="en-US" sz="1600" dirty="0"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zh-TW" altLang="en-US" sz="1600" dirty="0"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564539"/>
                  </a:ext>
                </a:extLst>
              </a:tr>
            </a:tbl>
          </a:graphicData>
        </a:graphic>
      </p:graphicFrame>
      <p:sp>
        <p:nvSpPr>
          <p:cNvPr id="7" name="文字方塊 6">
            <a:extLst>
              <a:ext uri="{FF2B5EF4-FFF2-40B4-BE49-F238E27FC236}">
                <a16:creationId xmlns:a16="http://schemas.microsoft.com/office/drawing/2014/main" id="{29D37147-57FE-4655-8B3E-BA1854B1BF7C}"/>
              </a:ext>
            </a:extLst>
          </p:cNvPr>
          <p:cNvSpPr txBox="1"/>
          <p:nvPr/>
        </p:nvSpPr>
        <p:spPr>
          <a:xfrm>
            <a:off x="2389596" y="4079625"/>
            <a:ext cx="1479479" cy="5832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no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TW" altLang="en-US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新增公司資料</a:t>
            </a:r>
            <a:endParaRPr kumimoji="0" lang="en-US" altLang="zh-TW" sz="1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B6913FA7-9AA2-49A0-BD17-243E0AFA7F65}"/>
              </a:ext>
            </a:extLst>
          </p:cNvPr>
          <p:cNvSpPr txBox="1"/>
          <p:nvPr/>
        </p:nvSpPr>
        <p:spPr>
          <a:xfrm>
            <a:off x="2389597" y="4843659"/>
            <a:ext cx="1479479" cy="5832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no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TW" altLang="en-US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新增聯絡人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9D96D3D9-2C98-46F9-BBAA-D81FDB761988}"/>
              </a:ext>
            </a:extLst>
          </p:cNvPr>
          <p:cNvSpPr txBox="1"/>
          <p:nvPr/>
        </p:nvSpPr>
        <p:spPr>
          <a:xfrm>
            <a:off x="2389598" y="5612828"/>
            <a:ext cx="1479479" cy="5832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no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TW" altLang="en-US" sz="1600" b="1" dirty="0">
                <a:solidFill>
                  <a:srgbClr val="000000"/>
                </a:solidFill>
              </a:rPr>
              <a:t>貼標籤</a:t>
            </a:r>
            <a:endParaRPr kumimoji="0" lang="zh-TW" altLang="en-US" sz="1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31133D5A-6480-44EA-9110-8656E76CBCB8}"/>
              </a:ext>
            </a:extLst>
          </p:cNvPr>
          <p:cNvCxnSpPr>
            <a:stCxn id="7" idx="2"/>
            <a:endCxn id="8" idx="0"/>
          </p:cNvCxnSpPr>
          <p:nvPr/>
        </p:nvCxnSpPr>
        <p:spPr>
          <a:xfrm>
            <a:off x="3129336" y="4662825"/>
            <a:ext cx="1" cy="1808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5B4E4402-C629-4135-A6D2-AB584DB30116}"/>
              </a:ext>
            </a:extLst>
          </p:cNvPr>
          <p:cNvCxnSpPr>
            <a:stCxn id="8" idx="2"/>
            <a:endCxn id="9" idx="0"/>
          </p:cNvCxnSpPr>
          <p:nvPr/>
        </p:nvCxnSpPr>
        <p:spPr>
          <a:xfrm>
            <a:off x="3129337" y="5426859"/>
            <a:ext cx="1" cy="1859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A99EE88D-D541-4533-A111-3B85E15346B7}"/>
              </a:ext>
            </a:extLst>
          </p:cNvPr>
          <p:cNvSpPr txBox="1"/>
          <p:nvPr/>
        </p:nvSpPr>
        <p:spPr>
          <a:xfrm>
            <a:off x="4630216" y="4078839"/>
            <a:ext cx="1479479" cy="58477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TW" altLang="en-US" sz="1600" b="1" dirty="0">
                <a:solidFill>
                  <a:srgbClr val="000000"/>
                </a:solidFill>
              </a:rPr>
              <a:t>公司</a:t>
            </a:r>
            <a:r>
              <a:rPr lang="en-US" altLang="zh-TW" sz="1600" b="1" dirty="0">
                <a:solidFill>
                  <a:srgbClr val="000000"/>
                </a:solidFill>
              </a:rPr>
              <a:t>/</a:t>
            </a:r>
            <a:r>
              <a:rPr lang="zh-TW" altLang="en-US" sz="1600" b="1" dirty="0">
                <a:solidFill>
                  <a:srgbClr val="000000"/>
                </a:solidFill>
              </a:rPr>
              <a:t>聯絡人</a:t>
            </a:r>
            <a:endParaRPr lang="en-US" altLang="zh-TW" sz="1600" b="1" dirty="0">
              <a:solidFill>
                <a:srgbClr val="000000"/>
              </a:solidFill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TW" altLang="en-US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記事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74928AD2-ECD2-4AD8-A603-2F7DABB3954C}"/>
              </a:ext>
            </a:extLst>
          </p:cNvPr>
          <p:cNvSpPr txBox="1"/>
          <p:nvPr/>
        </p:nvSpPr>
        <p:spPr>
          <a:xfrm>
            <a:off x="6870839" y="4078839"/>
            <a:ext cx="1479479" cy="5832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no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TW" altLang="en-US" sz="1600" b="1" dirty="0">
                <a:solidFill>
                  <a:srgbClr val="000000"/>
                </a:solidFill>
              </a:rPr>
              <a:t>建立商機</a:t>
            </a:r>
            <a:endParaRPr kumimoji="0" lang="en-US" altLang="zh-TW" sz="1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6EB8438B-DDA4-4DAC-8214-A9C693D5D42D}"/>
              </a:ext>
            </a:extLst>
          </p:cNvPr>
          <p:cNvSpPr txBox="1"/>
          <p:nvPr/>
        </p:nvSpPr>
        <p:spPr>
          <a:xfrm>
            <a:off x="6870839" y="4842873"/>
            <a:ext cx="1479479" cy="5832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no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TW" altLang="en-US" sz="1600" b="1" dirty="0">
                <a:solidFill>
                  <a:srgbClr val="000000"/>
                </a:solidFill>
              </a:rPr>
              <a:t>商機記事</a:t>
            </a:r>
            <a:endParaRPr kumimoji="0" lang="en-US" altLang="zh-TW" sz="1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9C898315-5C79-4BCF-83F2-E2A55C3F1CE8}"/>
              </a:ext>
            </a:extLst>
          </p:cNvPr>
          <p:cNvSpPr txBox="1"/>
          <p:nvPr/>
        </p:nvSpPr>
        <p:spPr>
          <a:xfrm>
            <a:off x="6870839" y="5624188"/>
            <a:ext cx="1479479" cy="5832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no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TW" altLang="en-US" sz="1600" b="1" dirty="0">
                <a:solidFill>
                  <a:srgbClr val="000000"/>
                </a:solidFill>
              </a:rPr>
              <a:t>更新商機</a:t>
            </a:r>
            <a:endParaRPr kumimoji="0" lang="en-US" altLang="zh-TW" sz="1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cxnSp>
        <p:nvCxnSpPr>
          <p:cNvPr id="29" name="直線單箭頭接點 28">
            <a:extLst>
              <a:ext uri="{FF2B5EF4-FFF2-40B4-BE49-F238E27FC236}">
                <a16:creationId xmlns:a16="http://schemas.microsoft.com/office/drawing/2014/main" id="{107F4A45-BA15-48CB-B774-0C93F2014E78}"/>
              </a:ext>
            </a:extLst>
          </p:cNvPr>
          <p:cNvCxnSpPr>
            <a:stCxn id="25" idx="2"/>
            <a:endCxn id="26" idx="0"/>
          </p:cNvCxnSpPr>
          <p:nvPr/>
        </p:nvCxnSpPr>
        <p:spPr>
          <a:xfrm>
            <a:off x="7610579" y="4662039"/>
            <a:ext cx="0" cy="1808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直線單箭頭接點 30">
            <a:extLst>
              <a:ext uri="{FF2B5EF4-FFF2-40B4-BE49-F238E27FC236}">
                <a16:creationId xmlns:a16="http://schemas.microsoft.com/office/drawing/2014/main" id="{1383138C-7C80-4F64-B4F9-1A5C0E43096A}"/>
              </a:ext>
            </a:extLst>
          </p:cNvPr>
          <p:cNvCxnSpPr>
            <a:stCxn id="26" idx="2"/>
            <a:endCxn id="27" idx="0"/>
          </p:cNvCxnSpPr>
          <p:nvPr/>
        </p:nvCxnSpPr>
        <p:spPr>
          <a:xfrm>
            <a:off x="7610579" y="5426073"/>
            <a:ext cx="0" cy="1981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0F998463-34B2-482C-957A-82DCCDD9ADA4}"/>
              </a:ext>
            </a:extLst>
          </p:cNvPr>
          <p:cNvSpPr txBox="1"/>
          <p:nvPr/>
        </p:nvSpPr>
        <p:spPr>
          <a:xfrm>
            <a:off x="9286727" y="4078839"/>
            <a:ext cx="1479479" cy="5832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no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TW" altLang="en-US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公司</a:t>
            </a:r>
            <a:r>
              <a:rPr kumimoji="0" lang="en-US" altLang="zh-TW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/</a:t>
            </a:r>
            <a:r>
              <a:rPr kumimoji="0" lang="zh-TW" altLang="en-US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聯絡人</a:t>
            </a:r>
            <a:endParaRPr kumimoji="0" lang="en-US" altLang="zh-TW" sz="1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TW" altLang="en-US" sz="1600" b="1" dirty="0">
                <a:solidFill>
                  <a:srgbClr val="000000"/>
                </a:solidFill>
              </a:rPr>
              <a:t>記事</a:t>
            </a:r>
            <a:endParaRPr kumimoji="0" lang="en-US" altLang="zh-TW" sz="1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cxnSp>
        <p:nvCxnSpPr>
          <p:cNvPr id="34" name="接點: 肘形 33">
            <a:extLst>
              <a:ext uri="{FF2B5EF4-FFF2-40B4-BE49-F238E27FC236}">
                <a16:creationId xmlns:a16="http://schemas.microsoft.com/office/drawing/2014/main" id="{ECCC0402-11B5-4D2A-BB9D-060044028D31}"/>
              </a:ext>
            </a:extLst>
          </p:cNvPr>
          <p:cNvCxnSpPr>
            <a:stCxn id="9" idx="3"/>
            <a:endCxn id="14" idx="1"/>
          </p:cNvCxnSpPr>
          <p:nvPr/>
        </p:nvCxnSpPr>
        <p:spPr>
          <a:xfrm flipV="1">
            <a:off x="3869077" y="4371225"/>
            <a:ext cx="761139" cy="1533203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直線單箭頭接點 35">
            <a:extLst>
              <a:ext uri="{FF2B5EF4-FFF2-40B4-BE49-F238E27FC236}">
                <a16:creationId xmlns:a16="http://schemas.microsoft.com/office/drawing/2014/main" id="{3F998DA0-A0F3-4AB3-848B-F0934DC0498F}"/>
              </a:ext>
            </a:extLst>
          </p:cNvPr>
          <p:cNvCxnSpPr>
            <a:stCxn id="14" idx="3"/>
            <a:endCxn id="25" idx="1"/>
          </p:cNvCxnSpPr>
          <p:nvPr/>
        </p:nvCxnSpPr>
        <p:spPr>
          <a:xfrm flipV="1">
            <a:off x="6109695" y="4370439"/>
            <a:ext cx="761144" cy="7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CC4CA12E-510A-45D7-A6D1-9CD7EAA2016B}"/>
              </a:ext>
            </a:extLst>
          </p:cNvPr>
          <p:cNvSpPr/>
          <p:nvPr/>
        </p:nvSpPr>
        <p:spPr>
          <a:xfrm>
            <a:off x="4836556" y="4829815"/>
            <a:ext cx="1066799" cy="374566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TW" altLang="en-US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記事類別</a:t>
            </a:r>
          </a:p>
        </p:txBody>
      </p:sp>
      <p:sp>
        <p:nvSpPr>
          <p:cNvPr id="38" name="矩形: 圓角 37">
            <a:extLst>
              <a:ext uri="{FF2B5EF4-FFF2-40B4-BE49-F238E27FC236}">
                <a16:creationId xmlns:a16="http://schemas.microsoft.com/office/drawing/2014/main" id="{9812E3FA-DD03-42DF-AFE2-AF5D53A8B842}"/>
              </a:ext>
            </a:extLst>
          </p:cNvPr>
          <p:cNvSpPr/>
          <p:nvPr/>
        </p:nvSpPr>
        <p:spPr>
          <a:xfrm>
            <a:off x="8426267" y="5323588"/>
            <a:ext cx="1066799" cy="374566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TW" altLang="en-US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記事類別</a:t>
            </a:r>
          </a:p>
        </p:txBody>
      </p:sp>
      <p:sp>
        <p:nvSpPr>
          <p:cNvPr id="39" name="矩形: 圓角 38">
            <a:extLst>
              <a:ext uri="{FF2B5EF4-FFF2-40B4-BE49-F238E27FC236}">
                <a16:creationId xmlns:a16="http://schemas.microsoft.com/office/drawing/2014/main" id="{B0D44562-81C0-4F84-AA85-774E2A7D7608}"/>
              </a:ext>
            </a:extLst>
          </p:cNvPr>
          <p:cNvSpPr/>
          <p:nvPr/>
        </p:nvSpPr>
        <p:spPr>
          <a:xfrm>
            <a:off x="9493066" y="4822926"/>
            <a:ext cx="1066799" cy="374566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TW" altLang="en-US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記事類別</a:t>
            </a:r>
          </a:p>
        </p:txBody>
      </p:sp>
      <p:cxnSp>
        <p:nvCxnSpPr>
          <p:cNvPr id="51" name="直線接點 50">
            <a:extLst>
              <a:ext uri="{FF2B5EF4-FFF2-40B4-BE49-F238E27FC236}">
                <a16:creationId xmlns:a16="http://schemas.microsoft.com/office/drawing/2014/main" id="{41727603-847C-43A0-AB56-F273866180FF}"/>
              </a:ext>
            </a:extLst>
          </p:cNvPr>
          <p:cNvCxnSpPr>
            <a:stCxn id="14" idx="2"/>
            <a:endCxn id="37" idx="0"/>
          </p:cNvCxnSpPr>
          <p:nvPr/>
        </p:nvCxnSpPr>
        <p:spPr>
          <a:xfrm>
            <a:off x="5369956" y="4663610"/>
            <a:ext cx="0" cy="166205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直線接點 53">
            <a:extLst>
              <a:ext uri="{FF2B5EF4-FFF2-40B4-BE49-F238E27FC236}">
                <a16:creationId xmlns:a16="http://schemas.microsoft.com/office/drawing/2014/main" id="{75047EAA-E623-4B95-91EE-201A247EBD9E}"/>
              </a:ext>
            </a:extLst>
          </p:cNvPr>
          <p:cNvCxnSpPr>
            <a:stCxn id="32" idx="2"/>
            <a:endCxn id="39" idx="0"/>
          </p:cNvCxnSpPr>
          <p:nvPr/>
        </p:nvCxnSpPr>
        <p:spPr>
          <a:xfrm flipH="1">
            <a:off x="10026466" y="4662039"/>
            <a:ext cx="1" cy="160887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接點: 肘形 55">
            <a:extLst>
              <a:ext uri="{FF2B5EF4-FFF2-40B4-BE49-F238E27FC236}">
                <a16:creationId xmlns:a16="http://schemas.microsoft.com/office/drawing/2014/main" id="{C063930A-0585-442A-BB24-0A6102944FDB}"/>
              </a:ext>
            </a:extLst>
          </p:cNvPr>
          <p:cNvCxnSpPr>
            <a:stCxn id="26" idx="3"/>
            <a:endCxn id="38" idx="0"/>
          </p:cNvCxnSpPr>
          <p:nvPr/>
        </p:nvCxnSpPr>
        <p:spPr>
          <a:xfrm>
            <a:off x="8350318" y="5134473"/>
            <a:ext cx="609349" cy="189115"/>
          </a:xfrm>
          <a:prstGeom prst="bentConnector2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9" name="投影片編號版面配置區 58">
            <a:extLst>
              <a:ext uri="{FF2B5EF4-FFF2-40B4-BE49-F238E27FC236}">
                <a16:creationId xmlns:a16="http://schemas.microsoft.com/office/drawing/2014/main" id="{14626078-7CC1-4A56-82B6-0555601DA9E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94357716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標題 1"/>
          <p:cNvSpPr txBox="1">
            <a:spLocks noGrp="1"/>
          </p:cNvSpPr>
          <p:nvPr>
            <p:ph type="title"/>
          </p:nvPr>
        </p:nvSpPr>
        <p:spPr>
          <a:xfrm>
            <a:off x="1961133" y="2914558"/>
            <a:ext cx="8269733" cy="1028884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822958">
              <a:defRPr sz="5400"/>
            </a:lvl1pPr>
          </a:lstStyle>
          <a:p>
            <a:pPr algn="ctr"/>
            <a:r>
              <a:rPr lang="zh-TW" altLang="en-US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邀請使用者</a:t>
            </a:r>
            <a:br>
              <a:rPr lang="zh-TW" altLang="en-US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en-US" altLang="zh-TW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</a:t>
            </a:r>
            <a:r>
              <a:rPr lang="zh-TW" altLang="en-US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只有一位使用者測試可跳過</a:t>
            </a:r>
            <a:r>
              <a:rPr lang="en-US" altLang="zh-TW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)</a:t>
            </a:r>
          </a:p>
        </p:txBody>
      </p:sp>
      <p:sp>
        <p:nvSpPr>
          <p:cNvPr id="96" name="投影片編號版面配置區 3"/>
          <p:cNvSpPr txBox="1">
            <a:spLocks noGrp="1"/>
          </p:cNvSpPr>
          <p:nvPr>
            <p:ph type="sldNum" sz="quarter" idx="2"/>
          </p:nvPr>
        </p:nvSpPr>
        <p:spPr>
          <a:xfrm>
            <a:off x="11487564" y="6265530"/>
            <a:ext cx="167707" cy="2311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930596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標題 1"/>
          <p:cNvSpPr txBox="1">
            <a:spLocks noGrp="1"/>
          </p:cNvSpPr>
          <p:nvPr>
            <p:ph type="title"/>
          </p:nvPr>
        </p:nvSpPr>
        <p:spPr>
          <a:xfrm>
            <a:off x="3262295" y="371790"/>
            <a:ext cx="5667409" cy="579682"/>
          </a:xfrm>
          <a:prstGeom prst="rect">
            <a:avLst/>
          </a:prstGeom>
        </p:spPr>
        <p:txBody>
          <a:bodyPr>
            <a:normAutofit/>
          </a:bodyPr>
          <a:lstStyle>
            <a:lvl1pPr defTabSz="704087">
              <a:defRPr sz="2700"/>
            </a:lvl1pPr>
          </a:lstStyle>
          <a:p>
            <a:r>
              <a:rPr lang="zh-TW" altLang="en-US" dirty="0"/>
              <a:t>邀請使用者</a:t>
            </a:r>
            <a:endParaRPr dirty="0"/>
          </a:p>
        </p:txBody>
      </p:sp>
      <p:sp>
        <p:nvSpPr>
          <p:cNvPr id="99" name="內容版面配置區 2"/>
          <p:cNvSpPr txBox="1">
            <a:spLocks noGrp="1"/>
          </p:cNvSpPr>
          <p:nvPr>
            <p:ph type="body" idx="1"/>
          </p:nvPr>
        </p:nvSpPr>
        <p:spPr>
          <a:xfrm>
            <a:off x="720876" y="1022899"/>
            <a:ext cx="9655338" cy="955274"/>
          </a:xfrm>
          <a:prstGeom prst="rect">
            <a:avLst/>
          </a:prstGeom>
        </p:spPr>
        <p:txBody>
          <a:bodyPr/>
          <a:lstStyle/>
          <a:p>
            <a:r>
              <a:rPr lang="zh-TW" altLang="en-US" dirty="0"/>
              <a:t>操作路徑：管理 → 帳號</a:t>
            </a:r>
          </a:p>
          <a:p>
            <a:r>
              <a:rPr lang="zh-TW" altLang="en-US" dirty="0"/>
              <a:t>輸入使用者</a:t>
            </a:r>
            <a:r>
              <a:rPr lang="en-US" altLang="zh-TW" dirty="0"/>
              <a:t>email</a:t>
            </a:r>
            <a:r>
              <a:rPr lang="zh-TW" altLang="en-US" dirty="0"/>
              <a:t>，選擇使用者角色，存檔即可</a:t>
            </a:r>
          </a:p>
        </p:txBody>
      </p:sp>
      <p:sp>
        <p:nvSpPr>
          <p:cNvPr id="100" name="投影片編號版面配置區 4"/>
          <p:cNvSpPr txBox="1">
            <a:spLocks noGrp="1"/>
          </p:cNvSpPr>
          <p:nvPr>
            <p:ph type="sldNum" sz="quarter" idx="2"/>
          </p:nvPr>
        </p:nvSpPr>
        <p:spPr>
          <a:xfrm>
            <a:off x="11487564" y="6265530"/>
            <a:ext cx="167707" cy="2311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A265F39-1A10-4798-A02D-FB2EAF55E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8" y="1873144"/>
            <a:ext cx="9811254" cy="412136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6EA9B2FC-078A-4E4E-95FC-9B67D2FF7E6F}"/>
              </a:ext>
            </a:extLst>
          </p:cNvPr>
          <p:cNvSpPr/>
          <p:nvPr/>
        </p:nvSpPr>
        <p:spPr>
          <a:xfrm>
            <a:off x="642918" y="5695950"/>
            <a:ext cx="1452582" cy="298556"/>
          </a:xfrm>
          <a:prstGeom prst="rect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5E6F3CE-DD37-4F3B-B36B-39127C89BA68}"/>
              </a:ext>
            </a:extLst>
          </p:cNvPr>
          <p:cNvSpPr/>
          <p:nvPr/>
        </p:nvSpPr>
        <p:spPr>
          <a:xfrm>
            <a:off x="5505450" y="3038475"/>
            <a:ext cx="342900" cy="190500"/>
          </a:xfrm>
          <a:prstGeom prst="rect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32EA83F8-6346-4881-BFD5-B1D09A2C37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9123" y="3429000"/>
            <a:ext cx="8344329" cy="1358970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4D051D28-6D97-4E41-8A67-B33A437BBE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6033"/>
          <a:stretch/>
        </p:blipFill>
        <p:spPr>
          <a:xfrm>
            <a:off x="6175627" y="4044868"/>
            <a:ext cx="4870700" cy="2692741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FE9EE9A7-A2FA-4ED3-945F-2943CB79DB8C}"/>
              </a:ext>
            </a:extLst>
          </p:cNvPr>
          <p:cNvSpPr/>
          <p:nvPr/>
        </p:nvSpPr>
        <p:spPr>
          <a:xfrm>
            <a:off x="6286500" y="4456118"/>
            <a:ext cx="1743075" cy="190500"/>
          </a:xfrm>
          <a:prstGeom prst="rect">
            <a:avLst/>
          </a:prstGeom>
          <a:solidFill>
            <a:srgbClr val="F5F5F5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9CA1A41-550E-49B6-B701-F806114AE0F6}"/>
              </a:ext>
            </a:extLst>
          </p:cNvPr>
          <p:cNvSpPr/>
          <p:nvPr/>
        </p:nvSpPr>
        <p:spPr>
          <a:xfrm>
            <a:off x="9039225" y="3429000"/>
            <a:ext cx="495300" cy="238125"/>
          </a:xfrm>
          <a:prstGeom prst="rect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6808F53F-AA3F-4339-B38E-E07ADA6206FE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5848350" y="3133725"/>
            <a:ext cx="3190875" cy="390525"/>
          </a:xfrm>
          <a:prstGeom prst="straightConnector1">
            <a:avLst/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99ED29AC-3A1F-44F1-A26A-DBEBDEA80B75}"/>
              </a:ext>
            </a:extLst>
          </p:cNvPr>
          <p:cNvCxnSpPr>
            <a:stCxn id="11" idx="2"/>
          </p:cNvCxnSpPr>
          <p:nvPr/>
        </p:nvCxnSpPr>
        <p:spPr>
          <a:xfrm flipH="1">
            <a:off x="9039225" y="3667125"/>
            <a:ext cx="247650" cy="377743"/>
          </a:xfrm>
          <a:prstGeom prst="straightConnector1">
            <a:avLst/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C03484B-AE97-4605-904B-B7AFC6367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收到邀請信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C1612A0-8286-43C9-8C9B-687B238E14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4224" y="1048186"/>
            <a:ext cx="11270681" cy="893629"/>
          </a:xfrm>
        </p:spPr>
        <p:txBody>
          <a:bodyPr/>
          <a:lstStyle/>
          <a:p>
            <a:pPr lvl="0">
              <a:buClr>
                <a:srgbClr val="2987B8"/>
              </a:buClr>
            </a:pPr>
            <a:r>
              <a:rPr lang="zh-TW" altLang="en-US" dirty="0">
                <a:latin typeface="Microsoft JhengHei"/>
                <a:ea typeface="Microsoft JhengHei"/>
                <a:cs typeface="Microsoft JhengHei"/>
                <a:sym typeface="Microsoft JhengHei"/>
              </a:rPr>
              <a:t>管理者邀請帳號後，使用者會收到帳號邀請信，請收信後點選連結變更密碼</a:t>
            </a:r>
          </a:p>
          <a:p>
            <a:pPr lvl="0">
              <a:buClr>
                <a:srgbClr val="2987B8"/>
              </a:buClr>
            </a:pPr>
            <a:r>
              <a:rPr lang="zh-TW" altLang="en-US" dirty="0">
                <a:latin typeface="Microsoft JhengHei"/>
                <a:ea typeface="Microsoft JhengHei"/>
                <a:cs typeface="Microsoft JhengHei"/>
                <a:sym typeface="Microsoft JhengHei"/>
              </a:rPr>
              <a:t>點選連結後，連結立即失效，當下如未依照指示變更密碼，後續登入系統需使用忘記密碼重新設定</a:t>
            </a:r>
          </a:p>
          <a:p>
            <a:pPr marL="0" indent="0">
              <a:buNone/>
            </a:pP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B600425-A27C-4B53-BF22-4C85CA009FB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6</a:t>
            </a:fld>
            <a:endParaRPr lang="en-US" altLang="zh-TW"/>
          </a:p>
        </p:txBody>
      </p:sp>
      <p:sp>
        <p:nvSpPr>
          <p:cNvPr id="5" name="Google Shape;355;p6">
            <a:extLst>
              <a:ext uri="{FF2B5EF4-FFF2-40B4-BE49-F238E27FC236}">
                <a16:creationId xmlns:a16="http://schemas.microsoft.com/office/drawing/2014/main" id="{0DDD38A0-6473-467F-8A9A-E2FC6C5DF834}"/>
              </a:ext>
            </a:extLst>
          </p:cNvPr>
          <p:cNvSpPr txBox="1"/>
          <p:nvPr/>
        </p:nvSpPr>
        <p:spPr>
          <a:xfrm>
            <a:off x="7282543" y="2877861"/>
            <a:ext cx="4501916" cy="1754326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hangingPunct="1">
              <a:buClr>
                <a:srgbClr val="000000"/>
              </a:buClr>
              <a:buFont typeface="Arial"/>
              <a:buNone/>
            </a:pPr>
            <a:r>
              <a:rPr lang="zh-TW" altLang="en-US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注意</a:t>
            </a:r>
            <a:r>
              <a:rPr lang="zh-TW" altLang="en-US" dirty="0">
                <a:latin typeface="Microsoft JhengHei"/>
                <a:ea typeface="Microsoft JhengHei"/>
                <a:cs typeface="Microsoft JhengHei"/>
                <a:sym typeface="Microsoft JhengHei"/>
              </a:rPr>
              <a:t>：</a:t>
            </a:r>
            <a:endParaRPr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342900" indent="-342900" hangingPunct="1">
              <a:buClr>
                <a:srgbClr val="000000"/>
              </a:buClr>
              <a:buSzPts val="1800"/>
              <a:buFont typeface="Calibri"/>
              <a:buAutoNum type="arabicPeriod"/>
            </a:pPr>
            <a:r>
              <a:rPr lang="zh-TW" altLang="en-US" dirty="0">
                <a:latin typeface="Microsoft JhengHei"/>
                <a:ea typeface="Microsoft JhengHei"/>
                <a:cs typeface="Microsoft JhengHei"/>
                <a:sym typeface="Microsoft JhengHei"/>
              </a:rPr>
              <a:t>收到信件後，請於</a:t>
            </a:r>
            <a:r>
              <a:rPr lang="en-US" altLang="zh-TW" dirty="0">
                <a:latin typeface="Microsoft JhengHei"/>
                <a:ea typeface="Microsoft JhengHei"/>
                <a:cs typeface="Microsoft JhengHei"/>
                <a:sym typeface="Microsoft JhengHei"/>
              </a:rPr>
              <a:t>24</a:t>
            </a:r>
            <a:r>
              <a:rPr lang="zh-TW" altLang="en-US" dirty="0">
                <a:latin typeface="Microsoft JhengHei"/>
                <a:ea typeface="Microsoft JhengHei"/>
                <a:cs typeface="Microsoft JhengHei"/>
                <a:sym typeface="Microsoft JhengHei"/>
              </a:rPr>
              <a:t>小時內點擊</a:t>
            </a:r>
            <a:r>
              <a:rPr lang="zh-TW" altLang="en-US" dirty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連結</a:t>
            </a:r>
            <a:r>
              <a:rPr lang="zh-TW" altLang="en-US" dirty="0">
                <a:latin typeface="Microsoft JhengHei"/>
                <a:ea typeface="Microsoft JhengHei"/>
                <a:cs typeface="Microsoft JhengHei"/>
                <a:sym typeface="Microsoft JhengHei"/>
              </a:rPr>
              <a:t>進入網站中</a:t>
            </a:r>
            <a:r>
              <a:rPr lang="zh-TW" altLang="en-US" dirty="0">
                <a:solidFill>
                  <a:srgbClr val="0432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輸入密碼</a:t>
            </a:r>
            <a:r>
              <a:rPr lang="en-US" altLang="zh-TW" dirty="0">
                <a:solidFill>
                  <a:srgbClr val="0432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</a:t>
            </a:r>
            <a:r>
              <a:rPr lang="zh-TW" altLang="en-US" dirty="0">
                <a:solidFill>
                  <a:srgbClr val="0432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自行設定密碼</a:t>
            </a:r>
            <a:r>
              <a:rPr lang="en-US" altLang="zh-TW" dirty="0">
                <a:solidFill>
                  <a:srgbClr val="0432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)</a:t>
            </a:r>
            <a:endParaRPr sz="1400" dirty="0">
              <a:latin typeface="Arial"/>
              <a:cs typeface="Arial"/>
              <a:sym typeface="Arial"/>
            </a:endParaRPr>
          </a:p>
          <a:p>
            <a:pPr marL="342900" indent="-342900" hangingPunct="1">
              <a:buClr>
                <a:srgbClr val="000000"/>
              </a:buClr>
              <a:buSzPts val="1800"/>
              <a:buFont typeface="Calibri"/>
              <a:buAutoNum type="arabicPeriod"/>
            </a:pPr>
            <a:r>
              <a:rPr lang="zh-TW" altLang="en-US" dirty="0">
                <a:latin typeface="Microsoft JhengHei"/>
                <a:ea typeface="Microsoft JhengHei"/>
                <a:cs typeface="Microsoft JhengHei"/>
                <a:sym typeface="Microsoft JhengHei"/>
              </a:rPr>
              <a:t>該連結只能點選一次</a:t>
            </a:r>
            <a:endParaRPr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342900" indent="-342900" hangingPunct="1">
              <a:buClr>
                <a:srgbClr val="000000"/>
              </a:buClr>
              <a:buSzPts val="1800"/>
              <a:buFont typeface="Calibri"/>
              <a:buAutoNum type="arabicPeriod"/>
            </a:pPr>
            <a:r>
              <a:rPr lang="zh-TW" altLang="en-US" dirty="0">
                <a:latin typeface="Microsoft JhengHei"/>
                <a:ea typeface="Microsoft JhengHei"/>
                <a:cs typeface="Microsoft JhengHei"/>
                <a:sym typeface="Microsoft JhengHei"/>
              </a:rPr>
              <a:t>如點擊後並未立刻設定密碼，請點選登入網址後，使用忘記密碼功能進行設定</a:t>
            </a:r>
            <a:endParaRPr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" name="Google Shape;356;p6">
            <a:extLst>
              <a:ext uri="{FF2B5EF4-FFF2-40B4-BE49-F238E27FC236}">
                <a16:creationId xmlns:a16="http://schemas.microsoft.com/office/drawing/2014/main" id="{28012421-D659-495E-9D57-14B88D543AB6}"/>
              </a:ext>
            </a:extLst>
          </p:cNvPr>
          <p:cNvSpPr txBox="1"/>
          <p:nvPr/>
        </p:nvSpPr>
        <p:spPr>
          <a:xfrm>
            <a:off x="7442654" y="5568233"/>
            <a:ext cx="458966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hangingPunct="1">
              <a:buClr>
                <a:srgbClr val="000000"/>
              </a:buClr>
              <a:buFont typeface="Arial"/>
              <a:buNone/>
            </a:pPr>
            <a:r>
              <a:rPr lang="zh-TW" altLang="en-US" dirty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*如果沒有收到信，請到垃圾信箱中確認*</a:t>
            </a:r>
            <a:endParaRPr dirty="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3D49EDDB-B298-49E6-847A-B67812701F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604" b="-3836"/>
          <a:stretch/>
        </p:blipFill>
        <p:spPr>
          <a:xfrm>
            <a:off x="594224" y="2058849"/>
            <a:ext cx="10210769" cy="3835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1FB8653E-F6CB-4C20-B07A-1BE8A7063E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24" y="2877861"/>
            <a:ext cx="6480000" cy="293195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9921113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BC0345F-8770-433D-B56C-F1AA8273A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自訂密碼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97D1DF3-2B07-4B76-A934-E551A17A8C0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7</a:t>
            </a:fld>
            <a:endParaRPr lang="en-US" altLang="zh-TW"/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BB61261A-09F2-4EE5-AE3E-91B0A98BECE0}"/>
              </a:ext>
            </a:extLst>
          </p:cNvPr>
          <p:cNvSpPr txBox="1">
            <a:spLocks/>
          </p:cNvSpPr>
          <p:nvPr/>
        </p:nvSpPr>
        <p:spPr>
          <a:xfrm>
            <a:off x="1021229" y="975259"/>
            <a:ext cx="10387032" cy="5796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>
            <a:lvl1pPr marL="269999" marR="0" indent="-269999" algn="l" defTabSz="6858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F7902D"/>
              </a:buClr>
              <a:buSzPct val="80000"/>
              <a:buFontTx/>
              <a:buChar char="■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微軟正黑體"/>
                <a:ea typeface="微軟正黑體"/>
                <a:cs typeface="微軟正黑體"/>
                <a:sym typeface="微軟正黑體"/>
              </a:defRPr>
            </a:lvl1pPr>
            <a:lvl2pPr marL="868627" marR="0" indent="-411427" algn="l" defTabSz="6858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F7902D"/>
              </a:buClr>
              <a:buSzPct val="80000"/>
              <a:buFontTx/>
              <a:buChar char="■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微軟正黑體"/>
                <a:ea typeface="微軟正黑體"/>
                <a:cs typeface="微軟正黑體"/>
                <a:sym typeface="微軟正黑體"/>
              </a:defRPr>
            </a:lvl2pPr>
            <a:lvl3pPr marL="1394398" marR="0" indent="-479998" algn="l" defTabSz="6858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F7902D"/>
              </a:buClr>
              <a:buSzPct val="80000"/>
              <a:buFontTx/>
              <a:buChar char="■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微軟正黑體"/>
                <a:ea typeface="微軟正黑體"/>
                <a:cs typeface="微軟正黑體"/>
                <a:sym typeface="微軟正黑體"/>
              </a:defRPr>
            </a:lvl3pPr>
            <a:lvl4pPr marL="1947598" marR="0" indent="-576000" algn="l" defTabSz="6858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F7902D"/>
              </a:buClr>
              <a:buSzPct val="80000"/>
              <a:buFontTx/>
              <a:buChar char="●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微軟正黑體"/>
                <a:ea typeface="微軟正黑體"/>
                <a:cs typeface="微軟正黑體"/>
                <a:sym typeface="微軟正黑體"/>
              </a:defRPr>
            </a:lvl4pPr>
            <a:lvl5pPr marL="2235200" marR="0" indent="-406400" algn="l" defTabSz="6858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F7902D"/>
              </a:buClr>
              <a:buSzPct val="100000"/>
              <a:buFontTx/>
              <a:buChar char="•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微軟正黑體"/>
                <a:ea typeface="微軟正黑體"/>
                <a:cs typeface="微軟正黑體"/>
                <a:sym typeface="微軟正黑體"/>
              </a:defRPr>
            </a:lvl5pPr>
            <a:lvl6pPr marL="1952625" marR="0" indent="-238125" algn="l" defTabSz="6858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F7902D"/>
              </a:buClr>
              <a:buSzPct val="100000"/>
              <a:buFontTx/>
              <a:buChar char="•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微軟正黑體"/>
                <a:ea typeface="微軟正黑體"/>
                <a:cs typeface="微軟正黑體"/>
                <a:sym typeface="微軟正黑體"/>
              </a:defRPr>
            </a:lvl6pPr>
            <a:lvl7pPr marL="2295525" marR="0" indent="-238125" algn="l" defTabSz="6858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F7902D"/>
              </a:buClr>
              <a:buSzPct val="100000"/>
              <a:buFontTx/>
              <a:buChar char="•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微軟正黑體"/>
                <a:ea typeface="微軟正黑體"/>
                <a:cs typeface="微軟正黑體"/>
                <a:sym typeface="微軟正黑體"/>
              </a:defRPr>
            </a:lvl7pPr>
            <a:lvl8pPr marL="2638425" marR="0" indent="-238125" algn="l" defTabSz="6858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F7902D"/>
              </a:buClr>
              <a:buSzPct val="100000"/>
              <a:buFontTx/>
              <a:buChar char="•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微軟正黑體"/>
                <a:ea typeface="微軟正黑體"/>
                <a:cs typeface="微軟正黑體"/>
                <a:sym typeface="微軟正黑體"/>
              </a:defRPr>
            </a:lvl8pPr>
            <a:lvl9pPr marL="2981325" marR="0" indent="-238125" algn="l" defTabSz="6858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F7902D"/>
              </a:buClr>
              <a:buSzPct val="100000"/>
              <a:buFontTx/>
              <a:buChar char="•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微軟正黑體"/>
                <a:ea typeface="微軟正黑體"/>
                <a:cs typeface="微軟正黑體"/>
                <a:sym typeface="微軟正黑體"/>
              </a:defRPr>
            </a:lvl9pPr>
          </a:lstStyle>
          <a:p>
            <a:pPr hangingPunct="1">
              <a:buClr>
                <a:srgbClr val="2987B8"/>
              </a:buClr>
            </a:pPr>
            <a:r>
              <a:rPr lang="zh-TW" altLang="en-US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點選</a:t>
            </a:r>
            <a:r>
              <a:rPr lang="zh-TW" altLang="en-US" dirty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連結</a:t>
            </a:r>
            <a:r>
              <a:rPr lang="zh-TW" altLang="en-US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後，出現的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自訂密碼</a:t>
            </a:r>
            <a:r>
              <a:rPr lang="zh-TW" altLang="en-US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畫面，開始自訂密碼</a:t>
            </a:r>
          </a:p>
        </p:txBody>
      </p:sp>
      <p:sp>
        <p:nvSpPr>
          <p:cNvPr id="9" name="Google Shape;368;p7">
            <a:extLst>
              <a:ext uri="{FF2B5EF4-FFF2-40B4-BE49-F238E27FC236}">
                <a16:creationId xmlns:a16="http://schemas.microsoft.com/office/drawing/2014/main" id="{8F7DA02E-9E96-475E-9B52-39F545F6E570}"/>
              </a:ext>
            </a:extLst>
          </p:cNvPr>
          <p:cNvSpPr/>
          <p:nvPr/>
        </p:nvSpPr>
        <p:spPr>
          <a:xfrm>
            <a:off x="939113" y="5277146"/>
            <a:ext cx="10551263" cy="1044818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hangingPunct="1">
              <a:buClr>
                <a:srgbClr val="000000"/>
              </a:buClr>
              <a:buFont typeface="Arial"/>
              <a:buNone/>
            </a:pPr>
            <a:r>
              <a:rPr lang="zh-TW" altLang="en-US" sz="28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！注意！</a:t>
            </a:r>
            <a:endParaRPr sz="2800"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algn="ctr" hangingPunct="1">
              <a:buClr>
                <a:srgbClr val="000000"/>
              </a:buClr>
              <a:buFont typeface="Arial"/>
              <a:buNone/>
            </a:pPr>
            <a:r>
              <a:rPr lang="zh-TW" altLang="en-US" sz="28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密碼自行設定後，請熟記！此為正式站台登入密碼</a:t>
            </a:r>
            <a:endParaRPr sz="1400" dirty="0">
              <a:solidFill>
                <a:schemeClr val="bg1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F8D110D1-8C34-428F-A4EC-F0A2BF8C7A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6259" y="1533333"/>
            <a:ext cx="5599479" cy="364243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64593773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C6671BD-9EBE-4339-83C8-2912E2B9D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成功登入</a:t>
            </a:r>
            <a:r>
              <a:rPr lang="en-US" altLang="zh-TW" dirty="0"/>
              <a:t>Vital CRM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F7450A9-BD2D-4614-BAD6-147F314BA6B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8</a:t>
            </a:fld>
            <a:endParaRPr lang="en-US" altLang="zh-TW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D042E4E8-93BF-4903-A233-9666894F4F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361" y="1164655"/>
            <a:ext cx="9000000" cy="495114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8" name="Google Shape;375;p8">
            <a:extLst>
              <a:ext uri="{FF2B5EF4-FFF2-40B4-BE49-F238E27FC236}">
                <a16:creationId xmlns:a16="http://schemas.microsoft.com/office/drawing/2014/main" id="{2E05B220-B382-441C-B3B3-6310FC6A57CE}"/>
              </a:ext>
            </a:extLst>
          </p:cNvPr>
          <p:cNvSpPr txBox="1"/>
          <p:nvPr/>
        </p:nvSpPr>
        <p:spPr>
          <a:xfrm>
            <a:off x="4187273" y="6268578"/>
            <a:ext cx="3815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(範例畫面)</a:t>
            </a:r>
            <a:endParaRPr sz="1800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9" name="Google Shape;378;p8">
            <a:extLst>
              <a:ext uri="{FF2B5EF4-FFF2-40B4-BE49-F238E27FC236}">
                <a16:creationId xmlns:a16="http://schemas.microsoft.com/office/drawing/2014/main" id="{E6422122-12D9-40D9-98E4-E98B6E2D4060}"/>
              </a:ext>
            </a:extLst>
          </p:cNvPr>
          <p:cNvSpPr/>
          <p:nvPr/>
        </p:nvSpPr>
        <p:spPr>
          <a:xfrm>
            <a:off x="3259684" y="2699621"/>
            <a:ext cx="4743451" cy="1458757"/>
          </a:xfrm>
          <a:prstGeom prst="roundRect">
            <a:avLst>
              <a:gd name="adj" fmla="val 2818"/>
            </a:avLst>
          </a:prstGeom>
          <a:solidFill>
            <a:schemeClr val="accent5">
              <a:lumMod val="20000"/>
              <a:lumOff val="80000"/>
            </a:schemeClr>
          </a:solidFill>
          <a:ln w="9525" cap="flat" cmpd="sng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初始申請：稱謂「客戶」、「公司」</a:t>
            </a:r>
            <a:endParaRPr sz="1800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對B2B而言，系統預設的</a:t>
            </a:r>
            <a:endParaRPr sz="1800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「客戶」：聯絡人</a:t>
            </a:r>
            <a:endParaRPr sz="1800" b="1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「公司」：真正的客戶、B2B的B2</a:t>
            </a:r>
            <a:r>
              <a:rPr lang="zh-TW" sz="1800" b="1" dirty="0">
                <a:solidFill>
                  <a:srgbClr val="FF0000"/>
                </a:solidFill>
                <a:highlight>
                  <a:srgbClr val="FFFF00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B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506601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1F60A3C-912C-4CFC-B027-10E63A7F1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新增客戶資料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2510EC6-5241-44A3-ABB5-361AFDF29B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5039" y="1058517"/>
            <a:ext cx="11270681" cy="888438"/>
          </a:xfrm>
        </p:spPr>
        <p:txBody>
          <a:bodyPr/>
          <a:lstStyle/>
          <a:p>
            <a:r>
              <a:rPr lang="zh-TW" altLang="en-US" dirty="0"/>
              <a:t>先新增公司資料、再新增聯絡窗口</a:t>
            </a:r>
          </a:p>
          <a:p>
            <a:r>
              <a:rPr lang="zh-TW" altLang="en-US" dirty="0"/>
              <a:t>步驟一：</a:t>
            </a:r>
            <a:r>
              <a:rPr lang="en-US" altLang="zh-TW" dirty="0"/>
              <a:t>【</a:t>
            </a:r>
            <a:r>
              <a:rPr lang="zh-TW" altLang="en-US" dirty="0"/>
              <a:t>公司</a:t>
            </a:r>
            <a:r>
              <a:rPr lang="en-US" altLang="zh-TW" dirty="0"/>
              <a:t>】→ 【</a:t>
            </a:r>
            <a:r>
              <a:rPr lang="zh-TW" altLang="en-US" dirty="0"/>
              <a:t>新增</a:t>
            </a:r>
            <a:r>
              <a:rPr lang="en-US" altLang="zh-TW" dirty="0"/>
              <a:t>】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AE9CF76-4109-45FF-9857-EAE980D0F25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9</a:t>
            </a:fld>
            <a:endParaRPr lang="en-US" altLang="zh-TW"/>
          </a:p>
        </p:txBody>
      </p:sp>
      <p:sp>
        <p:nvSpPr>
          <p:cNvPr id="5" name="Google Shape;388;p9">
            <a:extLst>
              <a:ext uri="{FF2B5EF4-FFF2-40B4-BE49-F238E27FC236}">
                <a16:creationId xmlns:a16="http://schemas.microsoft.com/office/drawing/2014/main" id="{7A01E70C-8C9E-42C6-9AC9-AC7418875AE3}"/>
              </a:ext>
            </a:extLst>
          </p:cNvPr>
          <p:cNvSpPr txBox="1"/>
          <p:nvPr/>
        </p:nvSpPr>
        <p:spPr>
          <a:xfrm>
            <a:off x="8417457" y="224106"/>
            <a:ext cx="3671873" cy="411162"/>
          </a:xfrm>
          <a:prstGeom prst="roundRect">
            <a:avLst/>
          </a:prstGeom>
          <a:solidFill>
            <a:srgbClr val="00206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「公司」即為B2B的客戶公司資訊</a:t>
            </a:r>
            <a:endParaRPr sz="18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FE72A588-D49B-4644-BA7F-4E99A0955B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999" y="1932006"/>
            <a:ext cx="8640000" cy="460690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5032663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佈景主題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 佈景主題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佈景主題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</TotalTime>
  <Words>1526</Words>
  <Application>Microsoft Office PowerPoint</Application>
  <PresentationFormat>寬螢幕</PresentationFormat>
  <Paragraphs>241</Paragraphs>
  <Slides>27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27</vt:i4>
      </vt:variant>
    </vt:vector>
  </HeadingPairs>
  <TitlesOfParts>
    <vt:vector size="35" baseType="lpstr">
      <vt:lpstr>Microsoft JhengHei</vt:lpstr>
      <vt:lpstr>Microsoft JhengHei</vt:lpstr>
      <vt:lpstr>Arial</vt:lpstr>
      <vt:lpstr>Arimo</vt:lpstr>
      <vt:lpstr>Calibri</vt:lpstr>
      <vt:lpstr>PMingLiu</vt:lpstr>
      <vt:lpstr>Wingdings</vt:lpstr>
      <vt:lpstr>Office 佈景主題</vt:lpstr>
      <vt:lpstr>Vital CRM系統測試腳本  B2B 業務管理情境適用 </vt:lpstr>
      <vt:lpstr>業務開發一般流程</vt:lpstr>
      <vt:lpstr>一般業務作業流程</vt:lpstr>
      <vt:lpstr>邀請使用者 (只有一位使用者測試可跳過)</vt:lpstr>
      <vt:lpstr>邀請使用者</vt:lpstr>
      <vt:lpstr>收到邀請信</vt:lpstr>
      <vt:lpstr>自訂密碼</vt:lpstr>
      <vt:lpstr>成功登入Vital CRM</vt:lpstr>
      <vt:lpstr>新增客戶資料</vt:lpstr>
      <vt:lpstr>新增客戶資料</vt:lpstr>
      <vt:lpstr>新增客戶資料</vt:lpstr>
      <vt:lpstr>新增聯絡人</vt:lpstr>
      <vt:lpstr>記事</vt:lpstr>
      <vt:lpstr>新增聯絡人記事</vt:lpstr>
      <vt:lpstr>新增公司記事</vt:lpstr>
      <vt:lpstr>PowerPoint 簡報</vt:lpstr>
      <vt:lpstr>發想：記事範本</vt:lpstr>
      <vt:lpstr>發想：記事類別</vt:lpstr>
      <vt:lpstr>商機</vt:lpstr>
      <vt:lpstr>新增商機</vt:lpstr>
      <vt:lpstr>          常用：新增商機(公司)</vt:lpstr>
      <vt:lpstr>新增商機</vt:lpstr>
      <vt:lpstr>商機來源、類別、階段說明</vt:lpstr>
      <vt:lpstr>更新商機</vt:lpstr>
      <vt:lpstr>商機記事</vt:lpstr>
      <vt:lpstr>商機結案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Vital CRM系統測試腳本  B2B 業務管理情境適用</dc:title>
  <dc:creator>Ally Chen (陳宜欣)</dc:creator>
  <cp:lastModifiedBy>Ally Chen (陳宜欣)</cp:lastModifiedBy>
  <cp:revision>159</cp:revision>
  <dcterms:modified xsi:type="dcterms:W3CDTF">2023-12-22T08:01:58Z</dcterms:modified>
</cp:coreProperties>
</file>