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256" r:id="rId2"/>
    <p:sldId id="258" r:id="rId3"/>
    <p:sldId id="259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2" r:id="rId33"/>
    <p:sldId id="293" r:id="rId34"/>
    <p:sldId id="294" r:id="rId35"/>
    <p:sldId id="291" r:id="rId36"/>
    <p:sldId id="262" r:id="rId3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7BDB"/>
    <a:srgbClr val="F5F5F5"/>
    <a:srgbClr val="20AAFF"/>
    <a:srgbClr val="52F4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91" autoAdjust="0"/>
    <p:restoredTop sz="93784" autoAdjust="0"/>
  </p:normalViewPr>
  <p:slideViewPr>
    <p:cSldViewPr snapToGrid="0">
      <p:cViewPr varScale="1">
        <p:scale>
          <a:sx n="64" d="100"/>
          <a:sy n="64" d="100"/>
        </p:scale>
        <p:origin x="1208" y="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大標題文字"/>
          <p:cNvSpPr txBox="1">
            <a:spLocks noGrp="1"/>
          </p:cNvSpPr>
          <p:nvPr>
            <p:ph type="title"/>
          </p:nvPr>
        </p:nvSpPr>
        <p:spPr>
          <a:xfrm>
            <a:off x="6927129" y="2885706"/>
            <a:ext cx="4734294" cy="889819"/>
          </a:xfrm>
          <a:prstGeom prst="rect">
            <a:avLst/>
          </a:prstGeom>
        </p:spPr>
        <p:txBody>
          <a:bodyPr anchor="b"/>
          <a:lstStyle>
            <a:lvl1pPr>
              <a:defRPr sz="3700"/>
            </a:lvl1pPr>
          </a:lstStyle>
          <a:p>
            <a:r>
              <a:t>大標題文字</a:t>
            </a:r>
          </a:p>
        </p:txBody>
      </p:sp>
      <p:sp>
        <p:nvSpPr>
          <p:cNvPr id="18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6978646" y="3908276"/>
            <a:ext cx="4708894" cy="1522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ClrTx/>
              <a:buSzTx/>
              <a:buNone/>
              <a:defRPr sz="2000">
                <a:solidFill>
                  <a:srgbClr val="7F7F7F"/>
                </a:solidFill>
              </a:defRPr>
            </a:lvl1pPr>
            <a:lvl2pPr marL="0" indent="0">
              <a:lnSpc>
                <a:spcPct val="90000"/>
              </a:lnSpc>
              <a:buClrTx/>
              <a:buSzTx/>
              <a:buNone/>
              <a:defRPr sz="2000">
                <a:solidFill>
                  <a:srgbClr val="7F7F7F"/>
                </a:solidFill>
              </a:defRPr>
            </a:lvl2pPr>
            <a:lvl3pPr marL="0" indent="0">
              <a:lnSpc>
                <a:spcPct val="90000"/>
              </a:lnSpc>
              <a:buClrTx/>
              <a:buSzTx/>
              <a:buNone/>
              <a:defRPr sz="2000">
                <a:solidFill>
                  <a:srgbClr val="7F7F7F"/>
                </a:solidFill>
              </a:defRPr>
            </a:lvl3pPr>
            <a:lvl4pPr marL="0" indent="0">
              <a:lnSpc>
                <a:spcPct val="90000"/>
              </a:lnSpc>
              <a:buClrTx/>
              <a:buSzTx/>
              <a:buNone/>
              <a:defRPr sz="2000">
                <a:solidFill>
                  <a:srgbClr val="7F7F7F"/>
                </a:solidFill>
              </a:defRPr>
            </a:lvl4pPr>
            <a:lvl5pPr marL="0" indent="0">
              <a:lnSpc>
                <a:spcPct val="90000"/>
              </a:lnSpc>
              <a:buClrTx/>
              <a:buSzTx/>
              <a:buNone/>
              <a:defRPr sz="2000">
                <a:solidFill>
                  <a:srgbClr val="7F7F7F"/>
                </a:solidFill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9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45729" y="6485663"/>
            <a:ext cx="231275" cy="2311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0" name="圓角矩形"/>
          <p:cNvSpPr/>
          <p:nvPr/>
        </p:nvSpPr>
        <p:spPr>
          <a:xfrm rot="18900000">
            <a:off x="-1541261" y="-2471789"/>
            <a:ext cx="6369754" cy="8426165"/>
          </a:xfrm>
          <a:prstGeom prst="roundRect">
            <a:avLst>
              <a:gd name="adj" fmla="val 15000"/>
            </a:avLst>
          </a:prstGeom>
          <a:solidFill>
            <a:srgbClr val="EAF5F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pic>
        <p:nvPicPr>
          <p:cNvPr id="21" name="CRM.png" descr="CR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42250" y="366119"/>
            <a:ext cx="7704148" cy="59289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Vital_Logo_2022_final_CRM_h.png" descr="Vital_Logo_2022_final_CRM_h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77669" y="1484415"/>
            <a:ext cx="3814568" cy="1268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影像" descr="影像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16662" y="358345"/>
            <a:ext cx="2466557" cy="2334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大標題文字"/>
          <p:cNvSpPr txBox="1">
            <a:spLocks noGrp="1"/>
          </p:cNvSpPr>
          <p:nvPr>
            <p:ph type="title"/>
          </p:nvPr>
        </p:nvSpPr>
        <p:spPr>
          <a:xfrm>
            <a:off x="771525" y="2259415"/>
            <a:ext cx="6791325" cy="1045764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t>大標題文字</a:t>
            </a:r>
          </a:p>
        </p:txBody>
      </p:sp>
      <p:sp>
        <p:nvSpPr>
          <p:cNvPr id="31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771525" y="3614625"/>
            <a:ext cx="6791325" cy="7680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ClrTx/>
              <a:buSzTx/>
              <a:buNone/>
              <a:defRPr sz="2700" b="1">
                <a:solidFill>
                  <a:srgbClr val="7F7F7F"/>
                </a:solidFill>
              </a:defRPr>
            </a:lvl1pPr>
            <a:lvl2pPr marL="0" indent="0">
              <a:lnSpc>
                <a:spcPct val="90000"/>
              </a:lnSpc>
              <a:buClrTx/>
              <a:buSzTx/>
              <a:buNone/>
              <a:defRPr sz="2700" b="1">
                <a:solidFill>
                  <a:srgbClr val="7F7F7F"/>
                </a:solidFill>
              </a:defRPr>
            </a:lvl2pPr>
            <a:lvl3pPr marL="0" indent="0">
              <a:lnSpc>
                <a:spcPct val="90000"/>
              </a:lnSpc>
              <a:buClrTx/>
              <a:buSzTx/>
              <a:buNone/>
              <a:defRPr sz="2700" b="1">
                <a:solidFill>
                  <a:srgbClr val="7F7F7F"/>
                </a:solidFill>
              </a:defRPr>
            </a:lvl3pPr>
            <a:lvl4pPr marL="0" indent="0">
              <a:lnSpc>
                <a:spcPct val="90000"/>
              </a:lnSpc>
              <a:buClrTx/>
              <a:buSzTx/>
              <a:buNone/>
              <a:defRPr sz="2700" b="1">
                <a:solidFill>
                  <a:srgbClr val="7F7F7F"/>
                </a:solidFill>
              </a:defRPr>
            </a:lvl4pPr>
            <a:lvl5pPr marL="0" indent="0">
              <a:lnSpc>
                <a:spcPct val="90000"/>
              </a:lnSpc>
              <a:buClrTx/>
              <a:buSzTx/>
              <a:buNone/>
              <a:defRPr sz="2700" b="1">
                <a:solidFill>
                  <a:srgbClr val="7F7F7F"/>
                </a:solidFill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2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3" name="Vital_Logo_2022_final_CRM_h.png" descr="Vital_Logo_2022_final_CRM_h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451" y="766627"/>
            <a:ext cx="3814568" cy="1268536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grpSp>
        <p:nvGrpSpPr>
          <p:cNvPr id="36" name="群組"/>
          <p:cNvGrpSpPr/>
          <p:nvPr/>
        </p:nvGrpSpPr>
        <p:grpSpPr>
          <a:xfrm>
            <a:off x="9861835" y="-789051"/>
            <a:ext cx="3347554" cy="2933215"/>
            <a:chOff x="0" y="0"/>
            <a:chExt cx="3347553" cy="2933213"/>
          </a:xfrm>
        </p:grpSpPr>
        <p:pic>
          <p:nvPicPr>
            <p:cNvPr id="34" name="影像" descr="影像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887170" cy="18871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" name="VItal.png" descr="VItal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16697" y="202358"/>
              <a:ext cx="2730857" cy="27308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7" name="影像" descr="影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9231" y="5962143"/>
            <a:ext cx="1887170" cy="1887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VItal.png" descr="VItal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353765" y="4692127"/>
            <a:ext cx="2730856" cy="2730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影像" descr="影像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93519" y="278807"/>
            <a:ext cx="992618" cy="804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影像" descr="影像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flipH="1">
            <a:off x="-223712" y="5804048"/>
            <a:ext cx="1330165" cy="8443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48" name="內文層級一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9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Q&amp;A"/>
          <p:cNvSpPr txBox="1">
            <a:spLocks noGrp="1"/>
          </p:cNvSpPr>
          <p:nvPr>
            <p:ph type="title" hasCustomPrompt="1"/>
          </p:nvPr>
        </p:nvSpPr>
        <p:spPr>
          <a:xfrm>
            <a:off x="7033472" y="2640415"/>
            <a:ext cx="4047793" cy="1045764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t>Q&amp;A</a:t>
            </a:r>
          </a:p>
        </p:txBody>
      </p:sp>
      <p:sp>
        <p:nvSpPr>
          <p:cNvPr id="72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148001" y="3995625"/>
            <a:ext cx="3933264" cy="8057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ClrTx/>
              <a:buSzTx/>
              <a:buNone/>
              <a:defRPr sz="2700" b="1">
                <a:solidFill>
                  <a:srgbClr val="7F7F7F"/>
                </a:solidFill>
              </a:defRPr>
            </a:lvl1pPr>
            <a:lvl2pPr marL="0" indent="0">
              <a:lnSpc>
                <a:spcPct val="90000"/>
              </a:lnSpc>
              <a:buClrTx/>
              <a:buSzTx/>
              <a:buNone/>
              <a:defRPr sz="2700" b="1">
                <a:solidFill>
                  <a:srgbClr val="7F7F7F"/>
                </a:solidFill>
              </a:defRPr>
            </a:lvl2pPr>
            <a:lvl3pPr marL="0" indent="0">
              <a:lnSpc>
                <a:spcPct val="90000"/>
              </a:lnSpc>
              <a:buClrTx/>
              <a:buSzTx/>
              <a:buNone/>
              <a:defRPr sz="2700" b="1">
                <a:solidFill>
                  <a:srgbClr val="7F7F7F"/>
                </a:solidFill>
              </a:defRPr>
            </a:lvl3pPr>
            <a:lvl4pPr marL="0" indent="0">
              <a:lnSpc>
                <a:spcPct val="90000"/>
              </a:lnSpc>
              <a:buClrTx/>
              <a:buSzTx/>
              <a:buNone/>
              <a:defRPr sz="2700" b="1">
                <a:solidFill>
                  <a:srgbClr val="7F7F7F"/>
                </a:solidFill>
              </a:defRPr>
            </a:lvl4pPr>
            <a:lvl5pPr marL="0" indent="0">
              <a:lnSpc>
                <a:spcPct val="90000"/>
              </a:lnSpc>
              <a:buClrTx/>
              <a:buSzTx/>
              <a:buNone/>
              <a:defRPr sz="2700" b="1">
                <a:solidFill>
                  <a:srgbClr val="7F7F7F"/>
                </a:solidFill>
              </a:defRPr>
            </a:lvl5pPr>
          </a:lstStyle>
          <a:p>
            <a:r>
              <a:t>Thanks for your listening.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4" name="圓角矩形"/>
          <p:cNvSpPr/>
          <p:nvPr/>
        </p:nvSpPr>
        <p:spPr>
          <a:xfrm rot="18900000">
            <a:off x="-1541261" y="-2471789"/>
            <a:ext cx="6369754" cy="8426165"/>
          </a:xfrm>
          <a:prstGeom prst="roundRect">
            <a:avLst>
              <a:gd name="adj" fmla="val 15000"/>
            </a:avLst>
          </a:prstGeom>
          <a:solidFill>
            <a:srgbClr val="EAF5F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pic>
        <p:nvPicPr>
          <p:cNvPr id="75" name="CRM.png" descr="CR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77950" y="282619"/>
            <a:ext cx="7921148" cy="6095993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Vital_Logo_2022_final_CRM_h.png" descr="Vital_Logo_2022_final_CRM_h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77669" y="1484415"/>
            <a:ext cx="3814568" cy="12685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;p2"/>
          <p:cNvSpPr/>
          <p:nvPr/>
        </p:nvSpPr>
        <p:spPr>
          <a:xfrm>
            <a:off x="3048322" y="358455"/>
            <a:ext cx="2" cy="565712"/>
          </a:xfrm>
          <a:prstGeom prst="line">
            <a:avLst/>
          </a:prstGeom>
          <a:ln w="25400">
            <a:solidFill>
              <a:srgbClr val="535353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" name="大標題文字"/>
          <p:cNvSpPr txBox="1">
            <a:spLocks noGrp="1"/>
          </p:cNvSpPr>
          <p:nvPr>
            <p:ph type="title"/>
          </p:nvPr>
        </p:nvSpPr>
        <p:spPr>
          <a:xfrm>
            <a:off x="3262295" y="351470"/>
            <a:ext cx="5667409" cy="579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大標題文字</a:t>
            </a:r>
          </a:p>
        </p:txBody>
      </p:sp>
      <p:sp>
        <p:nvSpPr>
          <p:cNvPr id="4" name="內文層級一…"/>
          <p:cNvSpPr txBox="1">
            <a:spLocks noGrp="1"/>
          </p:cNvSpPr>
          <p:nvPr>
            <p:ph type="body" idx="1"/>
          </p:nvPr>
        </p:nvSpPr>
        <p:spPr>
          <a:xfrm>
            <a:off x="460660" y="1931764"/>
            <a:ext cx="11270681" cy="3999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122527" y="6423344"/>
            <a:ext cx="231276" cy="2311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900">
                <a:solidFill>
                  <a:srgbClr val="535353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" name="Vital_Logo_2022_final_CRM_h.png" descr="Vital_Logo_2022_final_CRM_h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7233" y="171787"/>
            <a:ext cx="2823776" cy="9390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" name="群組"/>
          <p:cNvGrpSpPr/>
          <p:nvPr/>
        </p:nvGrpSpPr>
        <p:grpSpPr>
          <a:xfrm>
            <a:off x="9861835" y="-789051"/>
            <a:ext cx="3347554" cy="2933215"/>
            <a:chOff x="0" y="0"/>
            <a:chExt cx="3347553" cy="2933213"/>
          </a:xfrm>
        </p:grpSpPr>
        <p:pic>
          <p:nvPicPr>
            <p:cNvPr id="7" name="影像" descr="影像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887170" cy="18871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VItal.png" descr="VItal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616697" y="202358"/>
              <a:ext cx="2730857" cy="27308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0" name="影像" descr="影像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793519" y="278807"/>
            <a:ext cx="992618" cy="804364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</p:sldLayoutIdLst>
  <p:transition spd="med"/>
  <p:hf hdr="0" ftr="0" dt="0"/>
  <p:txStyles>
    <p:titleStyle>
      <a:lvl1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262626"/>
          </a:solidFill>
          <a:uFillTx/>
          <a:latin typeface="微軟正黑體"/>
          <a:ea typeface="微軟正黑體"/>
          <a:cs typeface="微軟正黑體"/>
          <a:sym typeface="微軟正黑體"/>
        </a:defRPr>
      </a:lvl1pPr>
      <a:lvl2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262626"/>
          </a:solidFill>
          <a:uFillTx/>
          <a:latin typeface="微軟正黑體"/>
          <a:ea typeface="微軟正黑體"/>
          <a:cs typeface="微軟正黑體"/>
          <a:sym typeface="微軟正黑體"/>
        </a:defRPr>
      </a:lvl2pPr>
      <a:lvl3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262626"/>
          </a:solidFill>
          <a:uFillTx/>
          <a:latin typeface="微軟正黑體"/>
          <a:ea typeface="微軟正黑體"/>
          <a:cs typeface="微軟正黑體"/>
          <a:sym typeface="微軟正黑體"/>
        </a:defRPr>
      </a:lvl3pPr>
      <a:lvl4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262626"/>
          </a:solidFill>
          <a:uFillTx/>
          <a:latin typeface="微軟正黑體"/>
          <a:ea typeface="微軟正黑體"/>
          <a:cs typeface="微軟正黑體"/>
          <a:sym typeface="微軟正黑體"/>
        </a:defRPr>
      </a:lvl4pPr>
      <a:lvl5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262626"/>
          </a:solidFill>
          <a:uFillTx/>
          <a:latin typeface="微軟正黑體"/>
          <a:ea typeface="微軟正黑體"/>
          <a:cs typeface="微軟正黑體"/>
          <a:sym typeface="微軟正黑體"/>
        </a:defRPr>
      </a:lvl5pPr>
      <a:lvl6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262626"/>
          </a:solidFill>
          <a:uFillTx/>
          <a:latin typeface="微軟正黑體"/>
          <a:ea typeface="微軟正黑體"/>
          <a:cs typeface="微軟正黑體"/>
          <a:sym typeface="微軟正黑體"/>
        </a:defRPr>
      </a:lvl6pPr>
      <a:lvl7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262626"/>
          </a:solidFill>
          <a:uFillTx/>
          <a:latin typeface="微軟正黑體"/>
          <a:ea typeface="微軟正黑體"/>
          <a:cs typeface="微軟正黑體"/>
          <a:sym typeface="微軟正黑體"/>
        </a:defRPr>
      </a:lvl7pPr>
      <a:lvl8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262626"/>
          </a:solidFill>
          <a:uFillTx/>
          <a:latin typeface="微軟正黑體"/>
          <a:ea typeface="微軟正黑體"/>
          <a:cs typeface="微軟正黑體"/>
          <a:sym typeface="微軟正黑體"/>
        </a:defRPr>
      </a:lvl8pPr>
      <a:lvl9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262626"/>
          </a:solidFill>
          <a:uFillTx/>
          <a:latin typeface="微軟正黑體"/>
          <a:ea typeface="微軟正黑體"/>
          <a:cs typeface="微軟正黑體"/>
          <a:sym typeface="微軟正黑體"/>
        </a:defRPr>
      </a:lvl9pPr>
    </p:titleStyle>
    <p:bodyStyle>
      <a:lvl1pPr marL="269999" marR="0" indent="-269999" algn="l" defTabSz="685800" rtl="0" latinLnBrk="0">
        <a:lnSpc>
          <a:spcPct val="120000"/>
        </a:lnSpc>
        <a:spcBef>
          <a:spcPts val="700"/>
        </a:spcBef>
        <a:spcAft>
          <a:spcPts val="0"/>
        </a:spcAft>
        <a:buClr>
          <a:srgbClr val="F7902D"/>
        </a:buClr>
        <a:buSzPct val="80000"/>
        <a:buFontTx/>
        <a:buChar char="■"/>
        <a:tabLst/>
        <a:defRPr sz="1800" b="0" i="0" u="none" strike="noStrike" cap="none" spc="0" baseline="0">
          <a:solidFill>
            <a:srgbClr val="000000"/>
          </a:solidFill>
          <a:uFillTx/>
          <a:latin typeface="微軟正黑體"/>
          <a:ea typeface="微軟正黑體"/>
          <a:cs typeface="微軟正黑體"/>
          <a:sym typeface="微軟正黑體"/>
        </a:defRPr>
      </a:lvl1pPr>
      <a:lvl2pPr marL="868627" marR="0" indent="-411427" algn="l" defTabSz="685800" rtl="0" latinLnBrk="0">
        <a:lnSpc>
          <a:spcPct val="120000"/>
        </a:lnSpc>
        <a:spcBef>
          <a:spcPts val="700"/>
        </a:spcBef>
        <a:spcAft>
          <a:spcPts val="0"/>
        </a:spcAft>
        <a:buClr>
          <a:srgbClr val="F7902D"/>
        </a:buClr>
        <a:buSzPct val="80000"/>
        <a:buFontTx/>
        <a:buChar char="■"/>
        <a:tabLst/>
        <a:defRPr sz="1800" b="0" i="0" u="none" strike="noStrike" cap="none" spc="0" baseline="0">
          <a:solidFill>
            <a:srgbClr val="000000"/>
          </a:solidFill>
          <a:uFillTx/>
          <a:latin typeface="微軟正黑體"/>
          <a:ea typeface="微軟正黑體"/>
          <a:cs typeface="微軟正黑體"/>
          <a:sym typeface="微軟正黑體"/>
        </a:defRPr>
      </a:lvl2pPr>
      <a:lvl3pPr marL="1394398" marR="0" indent="-479998" algn="l" defTabSz="685800" rtl="0" latinLnBrk="0">
        <a:lnSpc>
          <a:spcPct val="120000"/>
        </a:lnSpc>
        <a:spcBef>
          <a:spcPts val="700"/>
        </a:spcBef>
        <a:spcAft>
          <a:spcPts val="0"/>
        </a:spcAft>
        <a:buClr>
          <a:srgbClr val="F7902D"/>
        </a:buClr>
        <a:buSzPct val="80000"/>
        <a:buFontTx/>
        <a:buChar char="■"/>
        <a:tabLst/>
        <a:defRPr sz="1800" b="0" i="0" u="none" strike="noStrike" cap="none" spc="0" baseline="0">
          <a:solidFill>
            <a:srgbClr val="000000"/>
          </a:solidFill>
          <a:uFillTx/>
          <a:latin typeface="微軟正黑體"/>
          <a:ea typeface="微軟正黑體"/>
          <a:cs typeface="微軟正黑體"/>
          <a:sym typeface="微軟正黑體"/>
        </a:defRPr>
      </a:lvl3pPr>
      <a:lvl4pPr marL="1947598" marR="0" indent="-576000" algn="l" defTabSz="685800" rtl="0" latinLnBrk="0">
        <a:lnSpc>
          <a:spcPct val="120000"/>
        </a:lnSpc>
        <a:spcBef>
          <a:spcPts val="700"/>
        </a:spcBef>
        <a:spcAft>
          <a:spcPts val="0"/>
        </a:spcAft>
        <a:buClr>
          <a:srgbClr val="F7902D"/>
        </a:buClr>
        <a:buSzPct val="80000"/>
        <a:buFontTx/>
        <a:buChar char="●"/>
        <a:tabLst/>
        <a:defRPr sz="1800" b="0" i="0" u="none" strike="noStrike" cap="none" spc="0" baseline="0">
          <a:solidFill>
            <a:srgbClr val="000000"/>
          </a:solidFill>
          <a:uFillTx/>
          <a:latin typeface="微軟正黑體"/>
          <a:ea typeface="微軟正黑體"/>
          <a:cs typeface="微軟正黑體"/>
          <a:sym typeface="微軟正黑體"/>
        </a:defRPr>
      </a:lvl4pPr>
      <a:lvl5pPr marL="2235200" marR="0" indent="-406400" algn="l" defTabSz="685800" rtl="0" latinLnBrk="0">
        <a:lnSpc>
          <a:spcPct val="120000"/>
        </a:lnSpc>
        <a:spcBef>
          <a:spcPts val="700"/>
        </a:spcBef>
        <a:spcAft>
          <a:spcPts val="0"/>
        </a:spcAft>
        <a:buClr>
          <a:srgbClr val="F7902D"/>
        </a:buClr>
        <a:buSzPct val="100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微軟正黑體"/>
          <a:ea typeface="微軟正黑體"/>
          <a:cs typeface="微軟正黑體"/>
          <a:sym typeface="微軟正黑體"/>
        </a:defRPr>
      </a:lvl5pPr>
      <a:lvl6pPr marL="1952625" marR="0" indent="-238125" algn="l" defTabSz="685800" rtl="0" latinLnBrk="0">
        <a:lnSpc>
          <a:spcPct val="120000"/>
        </a:lnSpc>
        <a:spcBef>
          <a:spcPts val="700"/>
        </a:spcBef>
        <a:spcAft>
          <a:spcPts val="0"/>
        </a:spcAft>
        <a:buClr>
          <a:srgbClr val="F7902D"/>
        </a:buClr>
        <a:buSzPct val="100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微軟正黑體"/>
          <a:ea typeface="微軟正黑體"/>
          <a:cs typeface="微軟正黑體"/>
          <a:sym typeface="微軟正黑體"/>
        </a:defRPr>
      </a:lvl6pPr>
      <a:lvl7pPr marL="2295525" marR="0" indent="-238125" algn="l" defTabSz="685800" rtl="0" latinLnBrk="0">
        <a:lnSpc>
          <a:spcPct val="120000"/>
        </a:lnSpc>
        <a:spcBef>
          <a:spcPts val="700"/>
        </a:spcBef>
        <a:spcAft>
          <a:spcPts val="0"/>
        </a:spcAft>
        <a:buClr>
          <a:srgbClr val="F7902D"/>
        </a:buClr>
        <a:buSzPct val="100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微軟正黑體"/>
          <a:ea typeface="微軟正黑體"/>
          <a:cs typeface="微軟正黑體"/>
          <a:sym typeface="微軟正黑體"/>
        </a:defRPr>
      </a:lvl7pPr>
      <a:lvl8pPr marL="2638425" marR="0" indent="-238125" algn="l" defTabSz="685800" rtl="0" latinLnBrk="0">
        <a:lnSpc>
          <a:spcPct val="120000"/>
        </a:lnSpc>
        <a:spcBef>
          <a:spcPts val="700"/>
        </a:spcBef>
        <a:spcAft>
          <a:spcPts val="0"/>
        </a:spcAft>
        <a:buClr>
          <a:srgbClr val="F7902D"/>
        </a:buClr>
        <a:buSzPct val="100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微軟正黑體"/>
          <a:ea typeface="微軟正黑體"/>
          <a:cs typeface="微軟正黑體"/>
          <a:sym typeface="微軟正黑體"/>
        </a:defRPr>
      </a:lvl8pPr>
      <a:lvl9pPr marL="2981325" marR="0" indent="-238125" algn="l" defTabSz="685800" rtl="0" latinLnBrk="0">
        <a:lnSpc>
          <a:spcPct val="120000"/>
        </a:lnSpc>
        <a:spcBef>
          <a:spcPts val="700"/>
        </a:spcBef>
        <a:spcAft>
          <a:spcPts val="0"/>
        </a:spcAft>
        <a:buClr>
          <a:srgbClr val="F7902D"/>
        </a:buClr>
        <a:buSzPct val="100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微軟正黑體"/>
          <a:ea typeface="微軟正黑體"/>
          <a:cs typeface="微軟正黑體"/>
          <a:sym typeface="微軟正黑體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微軟正黑體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微軟正黑體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微軟正黑體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微軟正黑體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微軟正黑體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微軟正黑體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微軟正黑體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微軟正黑體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微軟正黑體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tif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標題 1"/>
          <p:cNvSpPr txBox="1">
            <a:spLocks noGrp="1"/>
          </p:cNvSpPr>
          <p:nvPr>
            <p:ph type="ctrTitle"/>
          </p:nvPr>
        </p:nvSpPr>
        <p:spPr>
          <a:xfrm>
            <a:off x="7007786" y="3045920"/>
            <a:ext cx="4563631" cy="101237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90646">
              <a:defRPr sz="3320"/>
            </a:lvl1pPr>
          </a:lstStyle>
          <a:p>
            <a:r>
              <a:rPr lang="en-US" dirty="0"/>
              <a:t>Vital CRM</a:t>
            </a:r>
            <a:r>
              <a:rPr lang="zh-TW" altLang="en-US" dirty="0"/>
              <a:t>系統測試腳本</a:t>
            </a:r>
            <a:br>
              <a:rPr lang="zh-TW" altLang="en-US" dirty="0"/>
            </a:br>
            <a:r>
              <a:rPr lang="en-US" dirty="0"/>
              <a:t>B2C</a:t>
            </a:r>
            <a:r>
              <a:rPr lang="zh-TW" altLang="en-US" dirty="0"/>
              <a:t>行銷管理情境</a:t>
            </a:r>
            <a:endParaRPr dirty="0"/>
          </a:p>
        </p:txBody>
      </p:sp>
      <p:sp>
        <p:nvSpPr>
          <p:cNvPr id="87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487564" y="6265530"/>
            <a:ext cx="167707" cy="231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0B0A33B-4F9B-4953-9CCB-3A589CB64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消費資料匯入操作說明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06E63C0-65EB-49FE-832E-A7FB9CD990F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10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3128A8F-1C85-41F1-AC54-1C33DED1C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557" y="1172908"/>
            <a:ext cx="7700793" cy="301504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9A71D02-DE8A-488E-8390-DCFED589F4CC}"/>
              </a:ext>
            </a:extLst>
          </p:cNvPr>
          <p:cNvSpPr/>
          <p:nvPr/>
        </p:nvSpPr>
        <p:spPr>
          <a:xfrm>
            <a:off x="2569464" y="1975104"/>
            <a:ext cx="1828800" cy="301752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E94C6020-53F4-4263-A115-5EB9793A1EEB}"/>
              </a:ext>
            </a:extLst>
          </p:cNvPr>
          <p:cNvSpPr/>
          <p:nvPr/>
        </p:nvSpPr>
        <p:spPr>
          <a:xfrm>
            <a:off x="2569464" y="2651760"/>
            <a:ext cx="1060704" cy="427292"/>
          </a:xfrm>
          <a:prstGeom prst="round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BA105C2-124E-40E9-8D49-27348746EE96}"/>
              </a:ext>
            </a:extLst>
          </p:cNvPr>
          <p:cNvSpPr/>
          <p:nvPr/>
        </p:nvSpPr>
        <p:spPr>
          <a:xfrm>
            <a:off x="2651760" y="3675888"/>
            <a:ext cx="978408" cy="338328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" name="圓角矩形圖說文字 29">
            <a:extLst>
              <a:ext uri="{FF2B5EF4-FFF2-40B4-BE49-F238E27FC236}">
                <a16:creationId xmlns:a16="http://schemas.microsoft.com/office/drawing/2014/main" id="{ECA8AE1A-C0CB-41ED-9647-5B565CCABCC0}"/>
              </a:ext>
            </a:extLst>
          </p:cNvPr>
          <p:cNvSpPr/>
          <p:nvPr/>
        </p:nvSpPr>
        <p:spPr>
          <a:xfrm>
            <a:off x="3434645" y="1378433"/>
            <a:ext cx="1076445" cy="497711"/>
          </a:xfrm>
          <a:prstGeom prst="wedgeRoundRectCallout">
            <a:avLst>
              <a:gd name="adj1" fmla="val -20833"/>
              <a:gd name="adj2" fmla="val 74128"/>
              <a:gd name="adj3" fmla="val 16667"/>
            </a:avLst>
          </a:prstGeom>
          <a:solidFill>
            <a:srgbClr val="00A2FF"/>
          </a:solidFill>
          <a:ln w="25400" cap="flat" cmpd="sng" algn="ctr">
            <a:solidFill>
              <a:srgbClr val="00A2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1.</a:t>
            </a:r>
            <a:r>
              <a:rPr kumimoji="1" lang="zh-TW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請選擇</a:t>
            </a:r>
          </a:p>
        </p:txBody>
      </p:sp>
      <p:sp>
        <p:nvSpPr>
          <p:cNvPr id="11" name="爆炸 2 33">
            <a:extLst>
              <a:ext uri="{FF2B5EF4-FFF2-40B4-BE49-F238E27FC236}">
                <a16:creationId xmlns:a16="http://schemas.microsoft.com/office/drawing/2014/main" id="{F1DA00D8-7830-4F6D-9877-CE471FADA8EB}"/>
              </a:ext>
            </a:extLst>
          </p:cNvPr>
          <p:cNvSpPr/>
          <p:nvPr/>
        </p:nvSpPr>
        <p:spPr>
          <a:xfrm rot="3090735">
            <a:off x="3072506" y="905117"/>
            <a:ext cx="748713" cy="748713"/>
          </a:xfrm>
          <a:prstGeom prst="irregularSeal2">
            <a:avLst/>
          </a:prstGeom>
          <a:gradFill rotWithShape="1">
            <a:gsLst>
              <a:gs pos="0">
                <a:srgbClr val="FAE232">
                  <a:tint val="50000"/>
                  <a:satMod val="300000"/>
                </a:srgbClr>
              </a:gs>
              <a:gs pos="35000">
                <a:srgbClr val="FAE232">
                  <a:tint val="37000"/>
                  <a:satMod val="300000"/>
                </a:srgbClr>
              </a:gs>
              <a:gs pos="100000">
                <a:srgbClr val="FAE23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AE23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1" lang="zh-TW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2ADEBEC1-F967-43B5-9703-2EC73503EBBE}"/>
              </a:ext>
            </a:extLst>
          </p:cNvPr>
          <p:cNvSpPr txBox="1"/>
          <p:nvPr/>
        </p:nvSpPr>
        <p:spPr>
          <a:xfrm>
            <a:off x="3099816" y="1084289"/>
            <a:ext cx="6134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1">
              <a:buClr>
                <a:srgbClr val="000000"/>
              </a:buClr>
              <a:buFont typeface="Arial"/>
              <a:buNone/>
            </a:pPr>
            <a:r>
              <a:rPr kumimoji="1" lang="zh-TW" altLang="en-US" sz="1400" b="1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精準</a:t>
            </a:r>
          </a:p>
        </p:txBody>
      </p:sp>
      <p:sp>
        <p:nvSpPr>
          <p:cNvPr id="13" name="圓角矩形圖說文字 38">
            <a:extLst>
              <a:ext uri="{FF2B5EF4-FFF2-40B4-BE49-F238E27FC236}">
                <a16:creationId xmlns:a16="http://schemas.microsoft.com/office/drawing/2014/main" id="{6D520C68-B2EE-468A-8517-B66D02D6477F}"/>
              </a:ext>
            </a:extLst>
          </p:cNvPr>
          <p:cNvSpPr/>
          <p:nvPr/>
        </p:nvSpPr>
        <p:spPr>
          <a:xfrm>
            <a:off x="1253640" y="2830196"/>
            <a:ext cx="1174831" cy="497711"/>
          </a:xfrm>
          <a:prstGeom prst="wedgeRoundRectCallout">
            <a:avLst>
              <a:gd name="adj1" fmla="val 60888"/>
              <a:gd name="adj2" fmla="val -39825"/>
              <a:gd name="adj3" fmla="val 16667"/>
            </a:avLst>
          </a:prstGeom>
          <a:solidFill>
            <a:srgbClr val="00A2FF"/>
          </a:solidFill>
          <a:ln w="25400" cap="flat" cmpd="sng" algn="ctr">
            <a:solidFill>
              <a:srgbClr val="00A2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2.</a:t>
            </a:r>
            <a:r>
              <a:rPr kumimoji="1" lang="zh-TW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選擇檔案</a:t>
            </a:r>
          </a:p>
        </p:txBody>
      </p:sp>
      <p:sp>
        <p:nvSpPr>
          <p:cNvPr id="14" name="圓角矩形圖說文字 42">
            <a:extLst>
              <a:ext uri="{FF2B5EF4-FFF2-40B4-BE49-F238E27FC236}">
                <a16:creationId xmlns:a16="http://schemas.microsoft.com/office/drawing/2014/main" id="{B35686DF-D103-443B-BE4F-BA0409A604DF}"/>
              </a:ext>
            </a:extLst>
          </p:cNvPr>
          <p:cNvSpPr/>
          <p:nvPr/>
        </p:nvSpPr>
        <p:spPr>
          <a:xfrm>
            <a:off x="2333442" y="4144621"/>
            <a:ext cx="1174831" cy="497711"/>
          </a:xfrm>
          <a:prstGeom prst="wedgeRoundRectCallout">
            <a:avLst>
              <a:gd name="adj1" fmla="val 23449"/>
              <a:gd name="adj2" fmla="val -77035"/>
              <a:gd name="adj3" fmla="val 16667"/>
            </a:avLst>
          </a:prstGeom>
          <a:solidFill>
            <a:srgbClr val="00A2FF"/>
          </a:solidFill>
          <a:ln w="25400" cap="flat" cmpd="sng" algn="ctr">
            <a:solidFill>
              <a:srgbClr val="00A2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4.</a:t>
            </a:r>
            <a:r>
              <a:rPr kumimoji="1" lang="zh-TW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按下上傳</a:t>
            </a:r>
          </a:p>
        </p:txBody>
      </p:sp>
      <p:cxnSp>
        <p:nvCxnSpPr>
          <p:cNvPr id="15" name="直線箭頭接點 39">
            <a:extLst>
              <a:ext uri="{FF2B5EF4-FFF2-40B4-BE49-F238E27FC236}">
                <a16:creationId xmlns:a16="http://schemas.microsoft.com/office/drawing/2014/main" id="{FA83B246-87FD-4A46-BACD-F3E07D7785EA}"/>
              </a:ext>
            </a:extLst>
          </p:cNvPr>
          <p:cNvCxnSpPr>
            <a:cxnSpLocks/>
          </p:cNvCxnSpPr>
          <p:nvPr/>
        </p:nvCxnSpPr>
        <p:spPr>
          <a:xfrm>
            <a:off x="3630168" y="2865406"/>
            <a:ext cx="2268000" cy="0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 w="lg" len="lg"/>
          </a:ln>
          <a:effectLst/>
        </p:spPr>
      </p:cxnSp>
      <p:pic>
        <p:nvPicPr>
          <p:cNvPr id="17" name="圖片 16">
            <a:extLst>
              <a:ext uri="{FF2B5EF4-FFF2-40B4-BE49-F238E27FC236}">
                <a16:creationId xmlns:a16="http://schemas.microsoft.com/office/drawing/2014/main" id="{8E948436-2BD1-4777-939B-7D1ADCC35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168" y="2504320"/>
            <a:ext cx="5742144" cy="3638953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3296F0C9-5EC0-4270-9B83-D0A98528CD83}"/>
              </a:ext>
            </a:extLst>
          </p:cNvPr>
          <p:cNvSpPr/>
          <p:nvPr/>
        </p:nvSpPr>
        <p:spPr>
          <a:xfrm>
            <a:off x="7479792" y="3327907"/>
            <a:ext cx="4039651" cy="274829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9" name="圓角矩形圖說文字 40">
            <a:extLst>
              <a:ext uri="{FF2B5EF4-FFF2-40B4-BE49-F238E27FC236}">
                <a16:creationId xmlns:a16="http://schemas.microsoft.com/office/drawing/2014/main" id="{36FA7882-37FD-42E1-9D5A-20C2FA23DC65}"/>
              </a:ext>
            </a:extLst>
          </p:cNvPr>
          <p:cNvSpPr/>
          <p:nvPr/>
        </p:nvSpPr>
        <p:spPr>
          <a:xfrm>
            <a:off x="8028020" y="3765360"/>
            <a:ext cx="1918376" cy="497711"/>
          </a:xfrm>
          <a:prstGeom prst="wedgeRoundRectCallout">
            <a:avLst>
              <a:gd name="adj1" fmla="val 22178"/>
              <a:gd name="adj2" fmla="val -77034"/>
              <a:gd name="adj3" fmla="val 16667"/>
            </a:avLst>
          </a:prstGeom>
          <a:solidFill>
            <a:srgbClr val="00A2FF"/>
          </a:solidFill>
          <a:ln w="25400" cap="flat" cmpd="sng" algn="ctr">
            <a:solidFill>
              <a:srgbClr val="00A2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3.</a:t>
            </a:r>
            <a:r>
              <a:rPr kumimoji="1" lang="zh-TW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選擇要匯入的檔案</a:t>
            </a:r>
          </a:p>
        </p:txBody>
      </p:sp>
    </p:spTree>
    <p:extLst>
      <p:ext uri="{BB962C8B-B14F-4D97-AF65-F5344CB8AC3E}">
        <p14:creationId xmlns:p14="http://schemas.microsoft.com/office/powerpoint/2010/main" val="325042317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6AF12D-27F7-4FA9-B7D4-A3E98E479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消費資料匯入操作說明：</a:t>
            </a:r>
            <a:r>
              <a:rPr lang="zh-TW" altLang="en-US" dirty="0">
                <a:solidFill>
                  <a:srgbClr val="FF0000"/>
                </a:solidFill>
              </a:rPr>
              <a:t>欄位對應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C8685FA-0ADD-442A-BB5D-E72F66D1D19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11</a:t>
            </a:fld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C35E932-753D-4610-BCF7-62915814A920}"/>
              </a:ext>
            </a:extLst>
          </p:cNvPr>
          <p:cNvSpPr txBox="1"/>
          <p:nvPr/>
        </p:nvSpPr>
        <p:spPr>
          <a:xfrm>
            <a:off x="6969470" y="3016577"/>
            <a:ext cx="48298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1">
              <a:buClr>
                <a:srgbClr val="000000"/>
              </a:buClr>
              <a:buFont typeface="Arial"/>
              <a:buNone/>
            </a:pPr>
            <a:r>
              <a:rPr kumimoji="1" lang="zh-TW" altLang="en-US" sz="1400" b="1" dirty="0">
                <a:latin typeface="Arial"/>
                <a:cs typeface="Arial"/>
                <a:sym typeface="Arial"/>
              </a:rPr>
              <a:t>說明：</a:t>
            </a:r>
            <a:endParaRPr kumimoji="1" lang="en-US" altLang="zh-TW" sz="1400" b="1" dirty="0">
              <a:latin typeface="Arial"/>
              <a:cs typeface="Arial"/>
              <a:sym typeface="Arial"/>
            </a:endParaRPr>
          </a:p>
          <a:p>
            <a:pPr marL="342900" indent="-342900" hangingPunct="1">
              <a:buClr>
                <a:srgbClr val="000000"/>
              </a:buClr>
              <a:buFont typeface="+mj-lt"/>
              <a:buAutoNum type="arabicPeriod"/>
            </a:pPr>
            <a:r>
              <a:rPr kumimoji="1" lang="zh-TW" altLang="en-US" sz="1400" dirty="0">
                <a:latin typeface="Arial"/>
                <a:cs typeface="Arial"/>
                <a:sym typeface="Arial"/>
              </a:rPr>
              <a:t>一開始跳出自訂欄位對應視窗，應該都是請選擇，請使用者自行拉選欄位對應</a:t>
            </a:r>
            <a:endParaRPr kumimoji="1" lang="en-US" altLang="zh-TW" sz="1400" dirty="0">
              <a:latin typeface="Arial"/>
              <a:cs typeface="Arial"/>
              <a:sym typeface="Arial"/>
            </a:endParaRPr>
          </a:p>
          <a:p>
            <a:pPr marL="342900" indent="-342900" hangingPunct="1">
              <a:buClr>
                <a:srgbClr val="000000"/>
              </a:buClr>
              <a:buFont typeface="+mj-lt"/>
              <a:buAutoNum type="arabicPeriod"/>
            </a:pPr>
            <a:r>
              <a:rPr kumimoji="1" lang="zh-TW" altLang="en-US" sz="1400" dirty="0">
                <a:latin typeface="Arial"/>
                <a:cs typeface="Arial"/>
                <a:sym typeface="Arial"/>
              </a:rPr>
              <a:t>提醒：「消費類別、來源、狀態」需要預先到管理</a:t>
            </a:r>
            <a:r>
              <a:rPr kumimoji="1" lang="en-US" altLang="zh-TW" sz="1400" dirty="0">
                <a:latin typeface="Arial"/>
                <a:cs typeface="Arial"/>
                <a:sym typeface="Arial"/>
              </a:rPr>
              <a:t>(</a:t>
            </a:r>
            <a:r>
              <a:rPr kumimoji="1" lang="zh-TW" altLang="en-US" sz="1400" dirty="0">
                <a:latin typeface="Arial"/>
                <a:cs typeface="Arial"/>
                <a:sym typeface="Arial"/>
              </a:rPr>
              <a:t>管理→自訂類別</a:t>
            </a:r>
            <a:r>
              <a:rPr kumimoji="1" lang="en-US" altLang="zh-TW" sz="1400" dirty="0">
                <a:latin typeface="Arial"/>
                <a:cs typeface="Arial"/>
                <a:sym typeface="Arial"/>
              </a:rPr>
              <a:t>)</a:t>
            </a:r>
            <a:r>
              <a:rPr kumimoji="1" lang="zh-TW" altLang="en-US" sz="1400" dirty="0">
                <a:latin typeface="Arial"/>
                <a:cs typeface="Arial"/>
                <a:sym typeface="Arial"/>
              </a:rPr>
              <a:t>設定，如沒設定，匯入會失敗</a:t>
            </a:r>
            <a:endParaRPr kumimoji="1" lang="en-US" altLang="zh-TW" sz="1400" dirty="0">
              <a:latin typeface="Arial"/>
              <a:cs typeface="Arial"/>
              <a:sym typeface="Arial"/>
            </a:endParaRPr>
          </a:p>
          <a:p>
            <a:pPr marL="342900" indent="-342900" hangingPunct="1">
              <a:buClr>
                <a:srgbClr val="000000"/>
              </a:buClr>
              <a:buFont typeface="+mj-lt"/>
              <a:buAutoNum type="arabicPeriod"/>
            </a:pPr>
            <a:r>
              <a:rPr kumimoji="1" lang="zh-TW" altLang="en-US" sz="1400" dirty="0">
                <a:latin typeface="Arial"/>
                <a:cs typeface="Arial"/>
                <a:sym typeface="Arial"/>
              </a:rPr>
              <a:t>如果上傳時，沒有跳出可對應選項，請務必確認匯入的</a:t>
            </a:r>
            <a:r>
              <a:rPr kumimoji="1" lang="en-US" altLang="zh-TW" sz="1400" dirty="0">
                <a:latin typeface="Arial"/>
                <a:cs typeface="Arial"/>
                <a:sym typeface="Arial"/>
              </a:rPr>
              <a:t>Excel</a:t>
            </a:r>
            <a:r>
              <a:rPr kumimoji="1" lang="zh-TW" altLang="en-US" sz="1400" dirty="0">
                <a:latin typeface="Arial"/>
                <a:cs typeface="Arial"/>
                <a:sym typeface="Arial"/>
              </a:rPr>
              <a:t>檔案必須是在檔案第一個分頁、欄位標題必須要第一列、不能有任何凍結視窗ｘ隱藏欄位</a:t>
            </a:r>
            <a:endParaRPr kumimoji="1" lang="en-US" altLang="zh-TW" sz="1400" dirty="0">
              <a:latin typeface="Arial"/>
              <a:cs typeface="Arial"/>
              <a:sym typeface="Arial"/>
            </a:endParaRPr>
          </a:p>
          <a:p>
            <a:pPr hangingPunct="1">
              <a:buClr>
                <a:srgbClr val="000000"/>
              </a:buClr>
              <a:buFont typeface="Arial"/>
              <a:buNone/>
            </a:pPr>
            <a:endParaRPr kumimoji="1" lang="en-US" altLang="zh-TW" sz="1400" dirty="0">
              <a:latin typeface="Arial"/>
              <a:cs typeface="Arial"/>
              <a:sym typeface="Arial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A5E65D4-4F5A-45F1-B260-01B61E630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589" y="1058581"/>
            <a:ext cx="5181866" cy="548033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圓角矩形圖說文字 5">
            <a:extLst>
              <a:ext uri="{FF2B5EF4-FFF2-40B4-BE49-F238E27FC236}">
                <a16:creationId xmlns:a16="http://schemas.microsoft.com/office/drawing/2014/main" id="{3B970A97-AA80-46DF-A7F2-9872894D9983}"/>
              </a:ext>
            </a:extLst>
          </p:cNvPr>
          <p:cNvSpPr/>
          <p:nvPr/>
        </p:nvSpPr>
        <p:spPr>
          <a:xfrm>
            <a:off x="130085" y="1675368"/>
            <a:ext cx="1076445" cy="497711"/>
          </a:xfrm>
          <a:prstGeom prst="wedgeRoundRectCallout">
            <a:avLst>
              <a:gd name="adj1" fmla="val 55510"/>
              <a:gd name="adj2" fmla="val 92733"/>
              <a:gd name="adj3" fmla="val 16667"/>
            </a:avLst>
          </a:prstGeom>
          <a:solidFill>
            <a:srgbClr val="00A2FF"/>
          </a:solidFill>
          <a:ln w="25400" cap="flat" cmpd="sng" algn="ctr">
            <a:solidFill>
              <a:srgbClr val="00A2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Excel</a:t>
            </a:r>
            <a:r>
              <a:rPr kumimoji="1" lang="zh-TW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欄位</a:t>
            </a:r>
          </a:p>
        </p:txBody>
      </p:sp>
      <p:sp>
        <p:nvSpPr>
          <p:cNvPr id="8" name="圓角矩形圖說文字 6">
            <a:extLst>
              <a:ext uri="{FF2B5EF4-FFF2-40B4-BE49-F238E27FC236}">
                <a16:creationId xmlns:a16="http://schemas.microsoft.com/office/drawing/2014/main" id="{515E9ABF-9279-453B-9BCC-D9A74E2C3B2D}"/>
              </a:ext>
            </a:extLst>
          </p:cNvPr>
          <p:cNvSpPr/>
          <p:nvPr/>
        </p:nvSpPr>
        <p:spPr>
          <a:xfrm>
            <a:off x="5491327" y="1725009"/>
            <a:ext cx="1076445" cy="497711"/>
          </a:xfrm>
          <a:prstGeom prst="wedgeRoundRectCallout">
            <a:avLst>
              <a:gd name="adj1" fmla="val -58468"/>
              <a:gd name="adj2" fmla="val 95059"/>
              <a:gd name="adj3" fmla="val 16667"/>
            </a:avLst>
          </a:prstGeom>
          <a:solidFill>
            <a:srgbClr val="EF5FA7"/>
          </a:solidFill>
          <a:ln w="25400" cap="flat" cmpd="sng" algn="ctr">
            <a:solidFill>
              <a:srgbClr val="EF5FA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系統欄位</a:t>
            </a:r>
          </a:p>
        </p:txBody>
      </p:sp>
      <p:cxnSp>
        <p:nvCxnSpPr>
          <p:cNvPr id="9" name="直線箭頭接點 7">
            <a:extLst>
              <a:ext uri="{FF2B5EF4-FFF2-40B4-BE49-F238E27FC236}">
                <a16:creationId xmlns:a16="http://schemas.microsoft.com/office/drawing/2014/main" id="{537AB319-35A8-479A-B520-A782B41A24B6}"/>
              </a:ext>
            </a:extLst>
          </p:cNvPr>
          <p:cNvCxnSpPr/>
          <p:nvPr/>
        </p:nvCxnSpPr>
        <p:spPr>
          <a:xfrm>
            <a:off x="1865651" y="3364049"/>
            <a:ext cx="1858871" cy="0"/>
          </a:xfrm>
          <a:prstGeom prst="straightConnector1">
            <a:avLst/>
          </a:prstGeom>
          <a:noFill/>
          <a:ln w="9525" cap="flat" cmpd="sng" algn="ctr">
            <a:solidFill>
              <a:srgbClr val="00A2FF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5F67A3DB-3545-4969-BD1E-376B22408D0E}"/>
              </a:ext>
            </a:extLst>
          </p:cNvPr>
          <p:cNvSpPr/>
          <p:nvPr/>
        </p:nvSpPr>
        <p:spPr>
          <a:xfrm>
            <a:off x="1667766" y="3549892"/>
            <a:ext cx="3472405" cy="497710"/>
          </a:xfrm>
          <a:prstGeom prst="rect">
            <a:avLst/>
          </a:prstGeom>
          <a:solidFill>
            <a:srgbClr val="00A2FF"/>
          </a:solidFill>
          <a:ln w="25400" cap="flat" cmpd="sng" algn="ctr">
            <a:solidFill>
              <a:srgbClr val="00A2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altLang="zh-TW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Excel</a:t>
            </a:r>
            <a:r>
              <a:rPr kumimoji="1" lang="zh-TW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這個欄位，要匯入到系統哪個欄位</a:t>
            </a:r>
            <a:endParaRPr kumimoji="1" lang="en-US" altLang="zh-TW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  <a:sym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AE232">
                    <a:lumMod val="20000"/>
                    <a:lumOff val="80000"/>
                  </a:srgb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請拉對應</a:t>
            </a:r>
          </a:p>
        </p:txBody>
      </p:sp>
    </p:spTree>
    <p:extLst>
      <p:ext uri="{BB962C8B-B14F-4D97-AF65-F5344CB8AC3E}">
        <p14:creationId xmlns:p14="http://schemas.microsoft.com/office/powerpoint/2010/main" val="45532378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F833309-D3FB-43F2-BA39-49887A781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dirty="0">
                <a:solidFill>
                  <a:srgbClr val="000000"/>
                </a:solidFill>
                <a:latin typeface="Microsoft JhengHei"/>
                <a:ea typeface="Microsoft JhengHei"/>
                <a:sym typeface="Microsoft JhengHei"/>
              </a:rPr>
              <a:t>匯入結果確認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0871293-F36F-4C2F-A2D6-52C7A5375BA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12</a:t>
            </a:fld>
            <a:endParaRPr lang="zh-TW" altLang="en-US"/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6913A7B1-DCC8-4A0D-9A74-EFDACD9877C1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626145" y="931152"/>
            <a:ext cx="8946317" cy="932688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2987B8"/>
              </a:buClr>
            </a:pPr>
            <a:r>
              <a:rPr lang="zh-TW" altLang="en-US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顧客匯入、訂單匯入皆可回到原匯入畫面查看匯入紀錄</a:t>
            </a:r>
            <a:endParaRPr lang="en-US" altLang="zh-TW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>
              <a:buClr>
                <a:srgbClr val="2987B8"/>
              </a:buClr>
            </a:pPr>
            <a:r>
              <a:rPr lang="zh-TW" altLang="en-US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失敗檔案僅提供最新一次紀錄</a:t>
            </a:r>
            <a:endParaRPr lang="en-US" altLang="zh-TW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indent="0">
              <a:buClr>
                <a:srgbClr val="2987B8"/>
              </a:buClr>
              <a:buNone/>
            </a:pPr>
            <a:endParaRPr lang="en-US" altLang="zh-TW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0B7D4EB-02A7-4DC4-9569-9E5556903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465" y="1814917"/>
            <a:ext cx="6943997" cy="483956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1DFA42BA-052B-4BAF-819D-BF4EE1D06A96}"/>
              </a:ext>
            </a:extLst>
          </p:cNvPr>
          <p:cNvSpPr/>
          <p:nvPr/>
        </p:nvSpPr>
        <p:spPr>
          <a:xfrm>
            <a:off x="2807208" y="5596128"/>
            <a:ext cx="3630168" cy="237744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" name="圓角矩形圖說文字 7">
            <a:extLst>
              <a:ext uri="{FF2B5EF4-FFF2-40B4-BE49-F238E27FC236}">
                <a16:creationId xmlns:a16="http://schemas.microsoft.com/office/drawing/2014/main" id="{9E8B0B39-38D2-440E-81DB-CF0961D7E4D2}"/>
              </a:ext>
            </a:extLst>
          </p:cNvPr>
          <p:cNvSpPr/>
          <p:nvPr/>
        </p:nvSpPr>
        <p:spPr>
          <a:xfrm>
            <a:off x="4882935" y="4994161"/>
            <a:ext cx="1453374" cy="497711"/>
          </a:xfrm>
          <a:prstGeom prst="wedgeRoundRectCallout">
            <a:avLst>
              <a:gd name="adj1" fmla="val 20588"/>
              <a:gd name="adj2" fmla="val 80689"/>
              <a:gd name="adj3" fmla="val 16667"/>
            </a:avLst>
          </a:prstGeom>
          <a:solidFill>
            <a:srgbClr val="00A2FF"/>
          </a:solidFill>
          <a:ln w="25400" cap="flat" cmpd="sng" algn="ctr">
            <a:solidFill>
              <a:srgbClr val="00A2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下載失敗檔案</a:t>
            </a:r>
          </a:p>
        </p:txBody>
      </p:sp>
    </p:spTree>
    <p:extLst>
      <p:ext uri="{BB962C8B-B14F-4D97-AF65-F5344CB8AC3E}">
        <p14:creationId xmlns:p14="http://schemas.microsoft.com/office/powerpoint/2010/main" val="285475608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BFAC47B-D9D5-42C2-BE1D-2E8E6B0A1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使用「消費」搜尋訂單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DF1F3E8-8714-437E-8D57-87C5AB1F98A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13</a:t>
            </a:fld>
            <a:endParaRPr lang="zh-TW" altLang="en-US"/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420EBA9B-188D-417A-B558-063010EFF745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626145" y="931152"/>
            <a:ext cx="9212799" cy="440448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2987B8"/>
              </a:buClr>
            </a:pPr>
            <a:r>
              <a:rPr lang="zh-TW" altLang="en-US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訂單成功匯入，請嘗試使用查詢功能，確認是否能精確找出您的訂單或者客戶名單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BE7F769-9323-4666-872E-9E9F2706C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45" y="1829202"/>
            <a:ext cx="10172919" cy="38172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0B3EA2D-9E21-49C0-82ED-DCF9029A1317}"/>
              </a:ext>
            </a:extLst>
          </p:cNvPr>
          <p:cNvSpPr/>
          <p:nvPr/>
        </p:nvSpPr>
        <p:spPr>
          <a:xfrm>
            <a:off x="626145" y="4828032"/>
            <a:ext cx="1330671" cy="265176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808D0ABA-1B64-489B-B5D6-4C674B3B5C61}"/>
              </a:ext>
            </a:extLst>
          </p:cNvPr>
          <p:cNvCxnSpPr/>
          <p:nvPr/>
        </p:nvCxnSpPr>
        <p:spPr>
          <a:xfrm>
            <a:off x="2623624" y="2662019"/>
            <a:ext cx="262800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none" w="lg" len="lg"/>
          </a:ln>
          <a:effectLst/>
        </p:spPr>
      </p:cxnSp>
      <p:sp>
        <p:nvSpPr>
          <p:cNvPr id="10" name="矩形圖說文字 11">
            <a:extLst>
              <a:ext uri="{FF2B5EF4-FFF2-40B4-BE49-F238E27FC236}">
                <a16:creationId xmlns:a16="http://schemas.microsoft.com/office/drawing/2014/main" id="{F823862E-2C42-4248-9BE2-1F1D18D8DEBA}"/>
              </a:ext>
            </a:extLst>
          </p:cNvPr>
          <p:cNvSpPr/>
          <p:nvPr/>
        </p:nvSpPr>
        <p:spPr>
          <a:xfrm>
            <a:off x="4538950" y="1728287"/>
            <a:ext cx="1557049" cy="469954"/>
          </a:xfrm>
          <a:prstGeom prst="wedgeRectCallout">
            <a:avLst>
              <a:gd name="adj1" fmla="val -20833"/>
              <a:gd name="adj2" fmla="val 81419"/>
            </a:avLst>
          </a:prstGeom>
          <a:solidFill>
            <a:srgbClr val="00A2FF"/>
          </a:solidFill>
          <a:ln w="25400" cap="flat" cmpd="sng" algn="ctr">
            <a:solidFill>
              <a:srgbClr val="00A2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查詢角度切換</a:t>
            </a: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D6F77C53-614E-4EDD-812C-0817DDF73B43}"/>
              </a:ext>
            </a:extLst>
          </p:cNvPr>
          <p:cNvSpPr/>
          <p:nvPr/>
        </p:nvSpPr>
        <p:spPr>
          <a:xfrm>
            <a:off x="2112264" y="2816352"/>
            <a:ext cx="8613648" cy="1207001"/>
          </a:xfrm>
          <a:prstGeom prst="round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2" name="矩形圖說文字 13">
            <a:extLst>
              <a:ext uri="{FF2B5EF4-FFF2-40B4-BE49-F238E27FC236}">
                <a16:creationId xmlns:a16="http://schemas.microsoft.com/office/drawing/2014/main" id="{76790D32-5D9A-4CBB-9427-0D4EE5528970}"/>
              </a:ext>
            </a:extLst>
          </p:cNvPr>
          <p:cNvSpPr/>
          <p:nvPr/>
        </p:nvSpPr>
        <p:spPr>
          <a:xfrm>
            <a:off x="6349711" y="2259423"/>
            <a:ext cx="1557049" cy="469954"/>
          </a:xfrm>
          <a:prstGeom prst="wedgeRectCallout">
            <a:avLst>
              <a:gd name="adj1" fmla="val -20833"/>
              <a:gd name="adj2" fmla="val 81419"/>
            </a:avLst>
          </a:prstGeom>
          <a:solidFill>
            <a:srgbClr val="00A2FF"/>
          </a:solidFill>
          <a:ln w="25400" cap="flat" cmpd="sng" algn="ctr">
            <a:solidFill>
              <a:srgbClr val="00A2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搜尋條件</a:t>
            </a:r>
          </a:p>
        </p:txBody>
      </p:sp>
      <p:sp>
        <p:nvSpPr>
          <p:cNvPr id="13" name="矩形圖說文字 14">
            <a:extLst>
              <a:ext uri="{FF2B5EF4-FFF2-40B4-BE49-F238E27FC236}">
                <a16:creationId xmlns:a16="http://schemas.microsoft.com/office/drawing/2014/main" id="{B0B44202-7600-4168-87EB-B9C9894C9C67}"/>
              </a:ext>
            </a:extLst>
          </p:cNvPr>
          <p:cNvSpPr/>
          <p:nvPr/>
        </p:nvSpPr>
        <p:spPr>
          <a:xfrm>
            <a:off x="5901654" y="4245978"/>
            <a:ext cx="1557049" cy="469954"/>
          </a:xfrm>
          <a:prstGeom prst="wedgeRectCallout">
            <a:avLst>
              <a:gd name="adj1" fmla="val -20833"/>
              <a:gd name="adj2" fmla="val 81419"/>
            </a:avLst>
          </a:prstGeom>
          <a:solidFill>
            <a:srgbClr val="00A2FF"/>
          </a:solidFill>
          <a:ln w="25400" cap="flat" cmpd="sng" algn="ctr">
            <a:solidFill>
              <a:srgbClr val="00A2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消費列表</a:t>
            </a:r>
          </a:p>
        </p:txBody>
      </p:sp>
    </p:spTree>
    <p:extLst>
      <p:ext uri="{BB962C8B-B14F-4D97-AF65-F5344CB8AC3E}">
        <p14:creationId xmlns:p14="http://schemas.microsoft.com/office/powerpoint/2010/main" val="421244795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D04A7E1-EB59-494F-8B4E-5AE3787C8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消費各頁籖角度用途說明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D27F94B-5F2B-469E-9614-75A89BBEE37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14</a:t>
            </a:fld>
            <a:endParaRPr lang="zh-TW" altLang="en-US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24D8E03E-D554-47FD-84F1-AA73812EF2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365907"/>
              </p:ext>
            </p:extLst>
          </p:nvPr>
        </p:nvGraphicFramePr>
        <p:xfrm>
          <a:off x="1786718" y="1112327"/>
          <a:ext cx="8471852" cy="24957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01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8159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微軟正黑體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微軟正黑體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微軟正黑體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微軟正黑體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微軟正黑體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微軟正黑體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微軟正黑體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微軟正黑體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微軟正黑體"/>
                        </a:defRPr>
                      </a:lvl9pPr>
                    </a:lstStyle>
                    <a:p>
                      <a:pPr marL="72000" algn="l" fontAlgn="ctr"/>
                      <a:r>
                        <a:rPr lang="zh-TW" altLang="en-US" sz="1200" u="none" strike="noStrike" dirty="0">
                          <a:effectLst/>
                        </a:rPr>
                        <a:t>消費項目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9315" marR="9315" marT="9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微軟正黑體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微軟正黑體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微軟正黑體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微軟正黑體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微軟正黑體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微軟正黑體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微軟正黑體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微軟正黑體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微軟正黑體"/>
                        </a:defRPr>
                      </a:lvl9pPr>
                    </a:lstStyle>
                    <a:p>
                      <a:pPr marL="72000" algn="l" fontAlgn="ctr"/>
                      <a:r>
                        <a:rPr lang="zh-TW" altLang="en-US" sz="1200" u="none" strike="noStrike" dirty="0">
                          <a:effectLst/>
                        </a:rPr>
                        <a:t>說明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9315" marR="9315" marT="9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512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9pPr>
                    </a:lstStyle>
                    <a:p>
                      <a:pPr marL="72000" algn="l" fontAlgn="ctr"/>
                      <a:r>
                        <a:rPr lang="zh-TW" altLang="en-US" sz="1200" u="none" strike="noStrike" dirty="0">
                          <a:effectLst/>
                        </a:rPr>
                        <a:t>消費</a:t>
                      </a:r>
                      <a:endParaRPr lang="zh-TW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9315" marR="9315" marT="9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9pPr>
                    </a:lstStyle>
                    <a:p>
                      <a:pPr marL="72000" algn="l" fontAlgn="ctr"/>
                      <a:r>
                        <a:rPr lang="zh-TW" altLang="en-US" sz="1200" u="none" strike="noStrike" dirty="0">
                          <a:effectLst/>
                        </a:rPr>
                        <a:t>查詢結果列表以消費欄位為主，會顯示：日期、消費業務、消費來源、類別、哪個客戶買的、消費金額、消費擴充欄位，不會有產品細項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9315" marR="9315" marT="9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512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9pPr>
                    </a:lstStyle>
                    <a:p>
                      <a:pPr marL="72000" algn="l" fontAlgn="ctr"/>
                      <a:r>
                        <a:rPr lang="zh-TW" altLang="en-US" sz="1200" u="none" strike="noStrike" dirty="0">
                          <a:effectLst/>
                        </a:rPr>
                        <a:t>消費明細</a:t>
                      </a:r>
                      <a:endParaRPr lang="zh-TW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9315" marR="9315" marT="9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9pPr>
                    </a:lstStyle>
                    <a:p>
                      <a:pPr marL="72000" algn="l" fontAlgn="ctr"/>
                      <a:r>
                        <a:rPr lang="zh-TW" altLang="en-US" sz="1200" u="none" strike="noStrike" dirty="0">
                          <a:effectLst/>
                        </a:rPr>
                        <a:t>查詢結果列表以消費品項明細為主，以品項方式列出，查詢結果筆數也是以銷售品項計算，如要會出完整消費明細請使用此功能，查詢條件較豐富，可使用產品查詢條件搜尋訂單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9315" marR="9315" marT="9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512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9pPr>
                    </a:lstStyle>
                    <a:p>
                      <a:pPr marL="72000" algn="l" fontAlgn="ctr"/>
                      <a:r>
                        <a:rPr lang="zh-TW" altLang="en-US" sz="1200" u="none" strike="noStrike">
                          <a:effectLst/>
                        </a:rPr>
                        <a:t>產品</a:t>
                      </a:r>
                      <a:endParaRPr lang="zh-TW" altLang="en-US" sz="1200" b="1" i="0" u="none" strike="noStrike">
                        <a:solidFill>
                          <a:srgbClr val="000000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9315" marR="9315" marT="9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9pPr>
                    </a:lstStyle>
                    <a:p>
                      <a:pPr marL="72000" algn="l" fontAlgn="ctr"/>
                      <a:r>
                        <a:rPr lang="zh-TW" altLang="en-US" sz="1200" u="none" strike="noStrike" dirty="0">
                          <a:effectLst/>
                        </a:rPr>
                        <a:t>查詢某區間所有產品或單獨產品銷售狀況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9315" marR="9315" marT="9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512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9pPr>
                    </a:lstStyle>
                    <a:p>
                      <a:pPr marL="72000" algn="l" fontAlgn="ctr"/>
                      <a:r>
                        <a:rPr lang="zh-TW" altLang="en-US" sz="1200" u="none" strike="noStrike" dirty="0">
                          <a:effectLst/>
                        </a:rPr>
                        <a:t>客戶</a:t>
                      </a:r>
                      <a:endParaRPr lang="zh-TW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9315" marR="9315" marT="9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9pPr>
                    </a:lstStyle>
                    <a:p>
                      <a:pPr marL="72000" algn="l" fontAlgn="ctr"/>
                      <a:r>
                        <a:rPr lang="zh-TW" altLang="en-US" sz="1200" u="none" strike="noStrike" dirty="0">
                          <a:effectLst/>
                        </a:rPr>
                        <a:t>搭配時間區間查詢客戶的購買次數、是否有買過某產品，主要以客戶消費行為查詢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9315" marR="9315" marT="9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512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9pPr>
                    </a:lstStyle>
                    <a:p>
                      <a:pPr marL="72000" algn="l" fontAlgn="ctr"/>
                      <a:r>
                        <a:rPr lang="zh-TW" altLang="en-US" sz="1200" u="none" strike="noStrike" dirty="0">
                          <a:effectLst/>
                        </a:rPr>
                        <a:t>公司</a:t>
                      </a:r>
                      <a:endParaRPr lang="zh-TW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9315" marR="9315" marT="9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微軟正黑體"/>
                        </a:defRPr>
                      </a:lvl9pPr>
                    </a:lstStyle>
                    <a:p>
                      <a:pPr marL="72000" algn="l" fontAlgn="ctr"/>
                      <a:r>
                        <a:rPr lang="zh-TW" altLang="en-US" sz="1200" u="none" strike="noStrike" dirty="0">
                          <a:effectLst/>
                        </a:rPr>
                        <a:t>搭配時間區間查詢公司的購買次數、是否有買過某產品，主要以公司消費行為查詢</a:t>
                      </a:r>
                      <a:br>
                        <a:rPr lang="zh-TW" altLang="en-US" sz="1200" u="none" strike="noStrike" dirty="0">
                          <a:effectLst/>
                        </a:rPr>
                      </a:br>
                      <a:r>
                        <a:rPr lang="zh-TW" altLang="en-US" sz="1200" u="none" strike="noStrike" dirty="0">
                          <a:effectLst/>
                        </a:rPr>
                        <a:t>通常客戶為企業才會使用此功能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9315" marR="9315" marT="9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圖片 5">
            <a:extLst>
              <a:ext uri="{FF2B5EF4-FFF2-40B4-BE49-F238E27FC236}">
                <a16:creationId xmlns:a16="http://schemas.microsoft.com/office/drawing/2014/main" id="{1E414C98-252C-42AA-BA17-1EA88596D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094" y="3789222"/>
            <a:ext cx="8757100" cy="274969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5157945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EF0BF6-C525-4509-8B6A-73FF3109B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使用訂單記錄找出客戶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F48E5F1-47C5-4ED7-B0A4-DCE9F92053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15</a:t>
            </a:fld>
            <a:endParaRPr lang="zh-TW" altLang="en-US"/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EBDC1B9B-E5BC-48EB-B972-39AE68D0480F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626145" y="931152"/>
            <a:ext cx="9212799" cy="440448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2987B8"/>
              </a:buClr>
            </a:pPr>
            <a:r>
              <a:rPr lang="zh-TW" altLang="en-US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以消費行為為搜尋條件，找出客戶名單，進行行銷操作或貼標</a:t>
            </a: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9F9AEBFA-3A6B-40B1-87C1-017BB077FED1}"/>
              </a:ext>
            </a:extLst>
          </p:cNvPr>
          <p:cNvSpPr txBox="1">
            <a:spLocks/>
          </p:cNvSpPr>
          <p:nvPr/>
        </p:nvSpPr>
        <p:spPr>
          <a:xfrm>
            <a:off x="626144" y="1951282"/>
            <a:ext cx="9212799" cy="440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>
            <a:lvl1pPr marL="269999" marR="0" indent="-269999" algn="l" defTabSz="6858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F7902D"/>
              </a:buClr>
              <a:buSzPct val="80000"/>
              <a:buFontTx/>
              <a:buChar char="■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微軟正黑體"/>
                <a:ea typeface="微軟正黑體"/>
                <a:cs typeface="微軟正黑體"/>
                <a:sym typeface="微軟正黑體"/>
              </a:defRPr>
            </a:lvl1pPr>
            <a:lvl2pPr marL="868627" marR="0" indent="-411427" algn="l" defTabSz="6858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F7902D"/>
              </a:buClr>
              <a:buSzPct val="80000"/>
              <a:buFontTx/>
              <a:buChar char="■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微軟正黑體"/>
                <a:ea typeface="微軟正黑體"/>
                <a:cs typeface="微軟正黑體"/>
                <a:sym typeface="微軟正黑體"/>
              </a:defRPr>
            </a:lvl2pPr>
            <a:lvl3pPr marL="1394398" marR="0" indent="-479998" algn="l" defTabSz="6858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F7902D"/>
              </a:buClr>
              <a:buSzPct val="80000"/>
              <a:buFontTx/>
              <a:buChar char="■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微軟正黑體"/>
                <a:ea typeface="微軟正黑體"/>
                <a:cs typeface="微軟正黑體"/>
                <a:sym typeface="微軟正黑體"/>
              </a:defRPr>
            </a:lvl3pPr>
            <a:lvl4pPr marL="1947598" marR="0" indent="-576000" algn="l" defTabSz="6858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F7902D"/>
              </a:buClr>
              <a:buSzPct val="80000"/>
              <a:buFontTx/>
              <a:buChar char="●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微軟正黑體"/>
                <a:ea typeface="微軟正黑體"/>
                <a:cs typeface="微軟正黑體"/>
                <a:sym typeface="微軟正黑體"/>
              </a:defRPr>
            </a:lvl4pPr>
            <a:lvl5pPr marL="2235200" marR="0" indent="-406400" algn="l" defTabSz="6858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F7902D"/>
              </a:buClr>
              <a:buSzPct val="100000"/>
              <a:buFontTx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微軟正黑體"/>
                <a:ea typeface="微軟正黑體"/>
                <a:cs typeface="微軟正黑體"/>
                <a:sym typeface="微軟正黑體"/>
              </a:defRPr>
            </a:lvl5pPr>
            <a:lvl6pPr marL="1952625" marR="0" indent="-238125" algn="l" defTabSz="6858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F7902D"/>
              </a:buClr>
              <a:buSzPct val="100000"/>
              <a:buFontTx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微軟正黑體"/>
                <a:ea typeface="微軟正黑體"/>
                <a:cs typeface="微軟正黑體"/>
                <a:sym typeface="微軟正黑體"/>
              </a:defRPr>
            </a:lvl6pPr>
            <a:lvl7pPr marL="2295525" marR="0" indent="-238125" algn="l" defTabSz="6858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F7902D"/>
              </a:buClr>
              <a:buSzPct val="100000"/>
              <a:buFontTx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微軟正黑體"/>
                <a:ea typeface="微軟正黑體"/>
                <a:cs typeface="微軟正黑體"/>
                <a:sym typeface="微軟正黑體"/>
              </a:defRPr>
            </a:lvl7pPr>
            <a:lvl8pPr marL="2638425" marR="0" indent="-238125" algn="l" defTabSz="6858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F7902D"/>
              </a:buClr>
              <a:buSzPct val="100000"/>
              <a:buFontTx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微軟正黑體"/>
                <a:ea typeface="微軟正黑體"/>
                <a:cs typeface="微軟正黑體"/>
                <a:sym typeface="微軟正黑體"/>
              </a:defRPr>
            </a:lvl8pPr>
            <a:lvl9pPr marL="2981325" marR="0" indent="-238125" algn="l" defTabSz="6858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F7902D"/>
              </a:buClr>
              <a:buSzPct val="100000"/>
              <a:buFontTx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微軟正黑體"/>
                <a:ea typeface="微軟正黑體"/>
                <a:cs typeface="微軟正黑體"/>
                <a:sym typeface="微軟正黑體"/>
              </a:defRPr>
            </a:lvl9pPr>
          </a:lstStyle>
          <a:p>
            <a:pPr hangingPunct="1">
              <a:buClr>
                <a:srgbClr val="2987B8"/>
              </a:buClr>
            </a:pPr>
            <a:r>
              <a:rPr lang="zh-TW" altLang="en-US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可看出該批客戶的採購次數、總次數、銷售金額、首次或最後消費日</a:t>
            </a:r>
          </a:p>
        </p:txBody>
      </p:sp>
      <p:sp>
        <p:nvSpPr>
          <p:cNvPr id="7" name="圓角矩形 6">
            <a:extLst>
              <a:ext uri="{FF2B5EF4-FFF2-40B4-BE49-F238E27FC236}">
                <a16:creationId xmlns:a16="http://schemas.microsoft.com/office/drawing/2014/main" id="{66A1B8B9-55EF-4894-B7E6-DACB3D446AB3}"/>
              </a:ext>
            </a:extLst>
          </p:cNvPr>
          <p:cNvSpPr/>
          <p:nvPr/>
        </p:nvSpPr>
        <p:spPr>
          <a:xfrm>
            <a:off x="924308" y="1382574"/>
            <a:ext cx="8455695" cy="448005"/>
          </a:xfrm>
          <a:prstGeom prst="roundRect">
            <a:avLst>
              <a:gd name="adj" fmla="val 7028"/>
            </a:avLst>
          </a:prstGeom>
          <a:solidFill>
            <a:srgbClr val="FAE232">
              <a:lumMod val="20000"/>
              <a:lumOff val="80000"/>
            </a:srgbClr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 </a:t>
            </a:r>
            <a:r>
              <a:rPr kumimoji="0" lang="zh-TW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例</a:t>
            </a:r>
            <a:r>
              <a:rPr kumimoji="0" lang="zh-TW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：想找</a:t>
            </a:r>
            <a:r>
              <a:rPr kumimoji="0" lang="en-US" altLang="zh-TW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2023</a:t>
            </a:r>
            <a:r>
              <a:rPr kumimoji="0" lang="zh-TW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年、最後消費日落在</a:t>
            </a:r>
            <a:r>
              <a:rPr kumimoji="0" lang="en-US" altLang="zh-TW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2023/11/30</a:t>
            </a:r>
            <a:r>
              <a:rPr kumimoji="0" lang="zh-TW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、消費次數超過</a:t>
            </a:r>
            <a:r>
              <a:rPr kumimoji="0" lang="en-US" altLang="zh-TW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1</a:t>
            </a:r>
            <a:r>
              <a:rPr kumimoji="0" lang="zh-TW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次以上的客戶名單</a:t>
            </a: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449E2D36-FC98-4645-8A74-D11D4BCD9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584" y="2561938"/>
            <a:ext cx="8640000" cy="39445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0" name="矩形: 圓角 9">
            <a:extLst>
              <a:ext uri="{FF2B5EF4-FFF2-40B4-BE49-F238E27FC236}">
                <a16:creationId xmlns:a16="http://schemas.microsoft.com/office/drawing/2014/main" id="{E073D27A-E143-4DF7-A416-BCDB48BF9B71}"/>
              </a:ext>
            </a:extLst>
          </p:cNvPr>
          <p:cNvSpPr/>
          <p:nvPr/>
        </p:nvSpPr>
        <p:spPr>
          <a:xfrm>
            <a:off x="5477256" y="4343400"/>
            <a:ext cx="932688" cy="347472"/>
          </a:xfrm>
          <a:prstGeom prst="round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" name="矩形圖說文字 9">
            <a:extLst>
              <a:ext uri="{FF2B5EF4-FFF2-40B4-BE49-F238E27FC236}">
                <a16:creationId xmlns:a16="http://schemas.microsoft.com/office/drawing/2014/main" id="{4C64B37D-FDF1-4526-AA53-5A83F8570D07}"/>
              </a:ext>
            </a:extLst>
          </p:cNvPr>
          <p:cNvSpPr/>
          <p:nvPr/>
        </p:nvSpPr>
        <p:spPr>
          <a:xfrm>
            <a:off x="5376421" y="4861080"/>
            <a:ext cx="1843399" cy="588835"/>
          </a:xfrm>
          <a:prstGeom prst="wedgeRectCallout">
            <a:avLst>
              <a:gd name="adj1" fmla="val -19784"/>
              <a:gd name="adj2" fmla="val -78408"/>
            </a:avLst>
          </a:prstGeom>
          <a:solidFill>
            <a:srgbClr val="00A2FF"/>
          </a:solidFill>
          <a:ln w="25400" cap="flat" cmpd="sng" algn="ctr">
            <a:solidFill>
              <a:srgbClr val="00A2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點擊</a:t>
            </a:r>
            <a:endParaRPr kumimoji="1" lang="en-US" altLang="zh-TW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  <a:sym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展開更多查詢條件</a:t>
            </a: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AAFE9F2C-A6F0-4E1A-8E65-43AFA5CD99BE}"/>
              </a:ext>
            </a:extLst>
          </p:cNvPr>
          <p:cNvSpPr/>
          <p:nvPr/>
        </p:nvSpPr>
        <p:spPr>
          <a:xfrm>
            <a:off x="8503920" y="2561938"/>
            <a:ext cx="1106424" cy="272702"/>
          </a:xfrm>
          <a:prstGeom prst="round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4F97F97-4510-4957-BDBC-5E8781F9AA25}"/>
              </a:ext>
            </a:extLst>
          </p:cNvPr>
          <p:cNvSpPr/>
          <p:nvPr/>
        </p:nvSpPr>
        <p:spPr>
          <a:xfrm>
            <a:off x="7918704" y="2834640"/>
            <a:ext cx="1691640" cy="1655064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4" name="矩形圖說文字 10">
            <a:extLst>
              <a:ext uri="{FF2B5EF4-FFF2-40B4-BE49-F238E27FC236}">
                <a16:creationId xmlns:a16="http://schemas.microsoft.com/office/drawing/2014/main" id="{E5AF8EEF-45AE-4429-AF7A-75F2CB048292}"/>
              </a:ext>
            </a:extLst>
          </p:cNvPr>
          <p:cNvSpPr/>
          <p:nvPr/>
        </p:nvSpPr>
        <p:spPr>
          <a:xfrm>
            <a:off x="8557514" y="1834155"/>
            <a:ext cx="1566989" cy="588835"/>
          </a:xfrm>
          <a:prstGeom prst="wedgeRectCallout">
            <a:avLst>
              <a:gd name="adj1" fmla="val -19784"/>
              <a:gd name="adj2" fmla="val 71336"/>
            </a:avLst>
          </a:prstGeom>
          <a:solidFill>
            <a:srgbClr val="00A2FF"/>
          </a:solidFill>
          <a:ln w="25400" cap="flat" cmpd="sng" algn="ctr">
            <a:solidFill>
              <a:srgbClr val="00A2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執行行銷行為</a:t>
            </a:r>
          </a:p>
        </p:txBody>
      </p:sp>
    </p:spTree>
    <p:extLst>
      <p:ext uri="{BB962C8B-B14F-4D97-AF65-F5344CB8AC3E}">
        <p14:creationId xmlns:p14="http://schemas.microsoft.com/office/powerpoint/2010/main" val="425769253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A69670D-534D-4A14-A221-0C9338FB8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行銷相關功能測試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41336D4-A159-4589-A169-3757B838C17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16</a:t>
            </a:fld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200AE21-D9C8-46AC-985E-97C43672A988}"/>
              </a:ext>
            </a:extLst>
          </p:cNvPr>
          <p:cNvSpPr txBox="1"/>
          <p:nvPr/>
        </p:nvSpPr>
        <p:spPr>
          <a:xfrm>
            <a:off x="1094014" y="1202616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hangingPunct="1">
              <a:buClr>
                <a:srgbClr val="000000"/>
              </a:buClr>
              <a:buFont typeface="Arial"/>
              <a:buNone/>
            </a:pPr>
            <a:r>
              <a:rPr kumimoji="1" lang="en-US" altLang="zh-TW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【</a:t>
            </a:r>
            <a:r>
              <a:rPr kumimoji="1" lang="zh-TW" altLang="en-US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測試目的說明</a:t>
            </a:r>
            <a:r>
              <a:rPr kumimoji="1" lang="en-US" altLang="zh-TW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】</a:t>
            </a:r>
            <a:endParaRPr kumimoji="1" lang="zh-TW" altLang="en-US" sz="20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  <a:sym typeface="Arial"/>
            </a:endParaRP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0DC1C142-7F62-4403-9C2A-B91B3AD0183D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1164774" y="1731570"/>
            <a:ext cx="9497130" cy="246552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rgbClr val="2987B8"/>
              </a:buClr>
            </a:pPr>
            <a:r>
              <a:rPr lang="zh-TW" altLang="en-US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目前資料量不多，無法正確發送</a:t>
            </a:r>
            <a:r>
              <a:rPr lang="en-US" altLang="zh-TW" dirty="0" err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edm</a:t>
            </a:r>
            <a:r>
              <a:rPr lang="zh-TW" altLang="en-US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或者啟用腳本，但請嘗試點選功能，確認操作是否有問題，功能熟悉，對於使用的流程與應用有很大的幫助</a:t>
            </a:r>
            <a:endParaRPr lang="en-US" altLang="zh-TW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>
              <a:buClr>
                <a:srgbClr val="2987B8"/>
              </a:buClr>
            </a:pPr>
            <a:r>
              <a:rPr lang="zh-TW" altLang="en-US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確認行銷未來會使用的功能有哪些？</a:t>
            </a:r>
          </a:p>
          <a:p>
            <a:pPr>
              <a:buClr>
                <a:srgbClr val="2987B8"/>
              </a:buClr>
            </a:pPr>
            <a:r>
              <a:rPr lang="zh-TW" altLang="en-US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是否會使用聯繫腳本，如會使用，測試過程建議搭配未來想要執行的固定式的顧客接觸排程，發想未來會使用的腳本</a:t>
            </a:r>
          </a:p>
        </p:txBody>
      </p:sp>
    </p:spTree>
    <p:extLst>
      <p:ext uri="{BB962C8B-B14F-4D97-AF65-F5344CB8AC3E}">
        <p14:creationId xmlns:p14="http://schemas.microsoft.com/office/powerpoint/2010/main" val="352629358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1CB8139F-0903-43CC-B0CB-FF3E54FEB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26" y="2368676"/>
            <a:ext cx="10800000" cy="397021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873886A-8E97-4024-BD1B-2A13359A2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行銷郵件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45750A3-50DC-44B5-B8A6-9E47D7893B0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17</a:t>
            </a:fld>
            <a:endParaRPr lang="zh-TW" altLang="en-US"/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CD0596B4-3614-4436-898A-AA98AD11712E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826446" y="1082346"/>
            <a:ext cx="9497130" cy="150540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rgbClr val="2987B8"/>
              </a:buClr>
            </a:pPr>
            <a:r>
              <a:rPr lang="zh-TW" altLang="en-US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公司的行銷活動通知、電子報、展覽邀請，需要大批郵件發送，都可使用行銷郵件功能</a:t>
            </a:r>
          </a:p>
          <a:p>
            <a:pPr>
              <a:buClr>
                <a:srgbClr val="2987B8"/>
              </a:buClr>
            </a:pPr>
            <a:r>
              <a:rPr lang="zh-TW" altLang="en-US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一封郵件扣一點</a:t>
            </a:r>
          </a:p>
          <a:p>
            <a:pPr>
              <a:buClr>
                <a:srgbClr val="2987B8"/>
              </a:buClr>
            </a:pPr>
            <a:r>
              <a:rPr lang="zh-TW" altLang="en-US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郵件可替換收件人資料參數、偵測郵件是否開啟、追蹤成功或失敗名單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6E5B844-E7C3-48C1-922D-F0620B170EC7}"/>
              </a:ext>
            </a:extLst>
          </p:cNvPr>
          <p:cNvSpPr/>
          <p:nvPr/>
        </p:nvSpPr>
        <p:spPr>
          <a:xfrm>
            <a:off x="621626" y="4681728"/>
            <a:ext cx="1545502" cy="292608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F3A3D8D-72EA-4BA4-A74B-8619B6DC108A}"/>
              </a:ext>
            </a:extLst>
          </p:cNvPr>
          <p:cNvSpPr/>
          <p:nvPr/>
        </p:nvSpPr>
        <p:spPr>
          <a:xfrm>
            <a:off x="8705088" y="4572000"/>
            <a:ext cx="2648715" cy="292608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222816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7165F82-D456-4E88-97E1-EB2B76B68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新增行銷郵件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048DCF6-C2A6-4733-BE67-F0E67A4FD93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18</a:t>
            </a:fld>
            <a:endParaRPr lang="zh-TW" altLang="en-US"/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F907A8A2-3573-4B7E-8C4B-17E5E60C087F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826446" y="1082346"/>
            <a:ext cx="9497130" cy="150540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rgbClr val="2987B8"/>
              </a:buClr>
            </a:pPr>
            <a:r>
              <a:rPr lang="zh-TW" altLang="en-US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點選功能列行銷郵件，進入行銷郵件主功能畫面，點擊右上角「新增」按鈕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EB411579-F6C7-421A-9E15-DC9714477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28" y="1835049"/>
            <a:ext cx="9360000" cy="395999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33E3FAA5-7DD6-4DCB-8688-6EE89DED2C1B}"/>
              </a:ext>
            </a:extLst>
          </p:cNvPr>
          <p:cNvSpPr/>
          <p:nvPr/>
        </p:nvSpPr>
        <p:spPr>
          <a:xfrm>
            <a:off x="9912096" y="1835049"/>
            <a:ext cx="700632" cy="432663"/>
          </a:xfrm>
          <a:prstGeom prst="round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110067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A44C82-BA70-49A0-86F9-3476B2C40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新增行銷郵件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9CC96DB-0AB0-416E-A4FE-FCBDF65E492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19</a:t>
            </a:fld>
            <a:endParaRPr lang="zh-TW" altLang="en-US"/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FD62F21E-500D-42AF-9A07-192B15758CC9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639122" y="1091490"/>
            <a:ext cx="10960170" cy="181630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rgbClr val="2987B8"/>
              </a:buClr>
            </a:pPr>
            <a:r>
              <a:rPr lang="zh-TW" altLang="en-US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類別：需要請系統管理員先設定，主要分類郵件類型，如：活動通知、電子報、關懷信件</a:t>
            </a:r>
            <a:r>
              <a:rPr lang="en-US" altLang="zh-TW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…</a:t>
            </a:r>
            <a:r>
              <a:rPr lang="zh-TW" altLang="en-US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等</a:t>
            </a:r>
          </a:p>
          <a:p>
            <a:pPr>
              <a:buClr>
                <a:srgbClr val="2987B8"/>
              </a:buClr>
            </a:pPr>
            <a:r>
              <a:rPr lang="zh-TW" altLang="en-US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一併發送次要郵件：一個客戶資料如果有多個電子郵件，勾選此項目，系統發送時會一起發送次要郵件</a:t>
            </a:r>
          </a:p>
          <a:p>
            <a:pPr>
              <a:buClr>
                <a:srgbClr val="2987B8"/>
              </a:buClr>
            </a:pPr>
            <a:r>
              <a:rPr lang="zh-TW" altLang="en-US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主旨：寄信的主旨，可替換部分客戶資料的參數，如替換客戶姓名，收件者信件主旨：王小美您好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F66B1AF-AB5C-45AF-B826-95038EC36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803" y="2363338"/>
            <a:ext cx="9461501" cy="41431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9C85AD-9CFC-4601-819A-B4818401A021}"/>
              </a:ext>
            </a:extLst>
          </p:cNvPr>
          <p:cNvSpPr/>
          <p:nvPr/>
        </p:nvSpPr>
        <p:spPr>
          <a:xfrm>
            <a:off x="8467344" y="3282696"/>
            <a:ext cx="1554480" cy="146304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BE55A97-177C-4D49-B5FC-D0A13CF55F8B}"/>
              </a:ext>
            </a:extLst>
          </p:cNvPr>
          <p:cNvSpPr/>
          <p:nvPr/>
        </p:nvSpPr>
        <p:spPr>
          <a:xfrm>
            <a:off x="1225296" y="4718304"/>
            <a:ext cx="5257800" cy="859536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矩形圖說文字 10">
            <a:extLst>
              <a:ext uri="{FF2B5EF4-FFF2-40B4-BE49-F238E27FC236}">
                <a16:creationId xmlns:a16="http://schemas.microsoft.com/office/drawing/2014/main" id="{C7130E75-148B-4FAF-8EA2-E139556D41F0}"/>
              </a:ext>
            </a:extLst>
          </p:cNvPr>
          <p:cNvSpPr/>
          <p:nvPr/>
        </p:nvSpPr>
        <p:spPr>
          <a:xfrm>
            <a:off x="2356195" y="4170496"/>
            <a:ext cx="1812199" cy="469954"/>
          </a:xfrm>
          <a:prstGeom prst="wedgeRectCallout">
            <a:avLst>
              <a:gd name="adj1" fmla="val -20833"/>
              <a:gd name="adj2" fmla="val 81419"/>
            </a:avLst>
          </a:prstGeom>
          <a:solidFill>
            <a:srgbClr val="00A2FF"/>
          </a:solidFill>
          <a:ln w="25400" cap="flat" cmpd="sng" algn="ctr">
            <a:solidFill>
              <a:srgbClr val="00A2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設定郵件類別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D21A1AC-49C8-458B-8BD5-E3070B99572C}"/>
              </a:ext>
            </a:extLst>
          </p:cNvPr>
          <p:cNvSpPr/>
          <p:nvPr/>
        </p:nvSpPr>
        <p:spPr>
          <a:xfrm>
            <a:off x="2450592" y="5029200"/>
            <a:ext cx="1627632" cy="246888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6B2CD1ED-0990-4AC7-9327-F59DAF4BC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592" y="5289723"/>
            <a:ext cx="3456000" cy="143177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4" name="矩形圖說文字 8">
            <a:extLst>
              <a:ext uri="{FF2B5EF4-FFF2-40B4-BE49-F238E27FC236}">
                <a16:creationId xmlns:a16="http://schemas.microsoft.com/office/drawing/2014/main" id="{28895EFC-237A-43A8-85D5-50105E649E46}"/>
              </a:ext>
            </a:extLst>
          </p:cNvPr>
          <p:cNvSpPr/>
          <p:nvPr/>
        </p:nvSpPr>
        <p:spPr>
          <a:xfrm>
            <a:off x="3854196" y="5568297"/>
            <a:ext cx="2464393" cy="469954"/>
          </a:xfrm>
          <a:prstGeom prst="wedgeRectCallout">
            <a:avLst>
              <a:gd name="adj1" fmla="val -20833"/>
              <a:gd name="adj2" fmla="val 81419"/>
            </a:avLst>
          </a:prstGeom>
          <a:solidFill>
            <a:srgbClr val="00A2FF"/>
          </a:solidFill>
          <a:ln w="25400" cap="flat" cmpd="sng" algn="ctr">
            <a:solidFill>
              <a:srgbClr val="00A2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替換客戶資訊欄位選單</a:t>
            </a:r>
          </a:p>
        </p:txBody>
      </p:sp>
    </p:spTree>
    <p:extLst>
      <p:ext uri="{BB962C8B-B14F-4D97-AF65-F5344CB8AC3E}">
        <p14:creationId xmlns:p14="http://schemas.microsoft.com/office/powerpoint/2010/main" val="112855958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標題 1"/>
          <p:cNvSpPr txBox="1">
            <a:spLocks noGrp="1"/>
          </p:cNvSpPr>
          <p:nvPr>
            <p:ph type="title"/>
          </p:nvPr>
        </p:nvSpPr>
        <p:spPr>
          <a:xfrm>
            <a:off x="2577047" y="2753795"/>
            <a:ext cx="6791325" cy="104576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22958">
              <a:defRPr sz="5400"/>
            </a:lvl1pPr>
          </a:lstStyle>
          <a:p>
            <a:pPr algn="ctr"/>
            <a:r>
              <a:rPr lang="zh-TW" altLang="en-US" dirty="0"/>
              <a:t>一般流程</a:t>
            </a:r>
            <a:r>
              <a:rPr lang="en-US" altLang="zh-TW" dirty="0"/>
              <a:t>B2C</a:t>
            </a:r>
            <a:r>
              <a:rPr lang="zh-TW" altLang="en-US" dirty="0"/>
              <a:t>應用流程</a:t>
            </a:r>
            <a:endParaRPr dirty="0"/>
          </a:p>
        </p:txBody>
      </p:sp>
      <p:sp>
        <p:nvSpPr>
          <p:cNvPr id="96" name="投影片編號版面配置區 3"/>
          <p:cNvSpPr txBox="1">
            <a:spLocks noGrp="1"/>
          </p:cNvSpPr>
          <p:nvPr>
            <p:ph type="sldNum" sz="quarter" idx="2"/>
          </p:nvPr>
        </p:nvSpPr>
        <p:spPr>
          <a:xfrm>
            <a:off x="11487564" y="6265530"/>
            <a:ext cx="167707" cy="231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31797B9-70E9-492E-B6E8-4D9D57AA2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聯繫腳本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CCFE5A2-4700-4B76-A3EB-5BCE14301D4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20</a:t>
            </a:fld>
            <a:endParaRPr lang="zh-TW" altLang="en-US"/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46679097-7234-4E3E-906A-AA57E6755918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629979" y="1251828"/>
            <a:ext cx="10150798" cy="177972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rgbClr val="2987B8"/>
              </a:buClr>
            </a:pPr>
            <a:r>
              <a:rPr lang="zh-TW" altLang="en-US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與行銷郵件操作不同，行銷郵件是一次性針對大批客戶發送，聯繫腳本屬於常用的、有固定排程的多個郵件或工作，在同一個客戶身上觸發產生</a:t>
            </a:r>
          </a:p>
        </p:txBody>
      </p:sp>
      <p:sp>
        <p:nvSpPr>
          <p:cNvPr id="6" name="圓角矩形 7">
            <a:extLst>
              <a:ext uri="{FF2B5EF4-FFF2-40B4-BE49-F238E27FC236}">
                <a16:creationId xmlns:a16="http://schemas.microsoft.com/office/drawing/2014/main" id="{DEA63430-8DF6-4666-A9AD-445FAEB9E61A}"/>
              </a:ext>
            </a:extLst>
          </p:cNvPr>
          <p:cNvSpPr/>
          <p:nvPr/>
        </p:nvSpPr>
        <p:spPr>
          <a:xfrm>
            <a:off x="850019" y="2304048"/>
            <a:ext cx="10369682" cy="1455012"/>
          </a:xfrm>
          <a:prstGeom prst="roundRect">
            <a:avLst>
              <a:gd name="adj" fmla="val 7028"/>
            </a:avLst>
          </a:prstGeom>
          <a:solidFill>
            <a:srgbClr val="FAE232">
              <a:lumMod val="20000"/>
              <a:lumOff val="80000"/>
            </a:srgbClr>
          </a:solidFill>
          <a:ln w="28575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 案例</a:t>
            </a:r>
            <a:r>
              <a:rPr kumimoji="0" lang="zh-TW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：</a:t>
            </a:r>
            <a:endParaRPr kumimoji="0" lang="en-US" altLang="zh-TW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會員經營，新客人加入會員後，希望固定式的郵件提供優惠訊息，促使會員再次回購</a:t>
            </a:r>
            <a:endParaRPr kumimoji="0" lang="en-US" altLang="zh-TW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  <a:sym typeface="Arial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rabicParenBoth"/>
              <a:tabLst/>
              <a:defRPr/>
            </a:pPr>
            <a:r>
              <a:rPr kumimoji="0" lang="zh-TW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第一個排程：透過郵件，</a:t>
            </a:r>
            <a:r>
              <a:rPr kumimoji="0" lang="zh-TW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當天發送</a:t>
            </a:r>
            <a:r>
              <a:rPr kumimoji="0" lang="zh-TW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，感謝會員入會、提供初次加入優惠券</a:t>
            </a:r>
            <a:endParaRPr kumimoji="0" lang="en-US" altLang="zh-TW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  <a:sym typeface="Arial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rabicParenBoth"/>
              <a:tabLst/>
              <a:defRPr/>
            </a:pPr>
            <a:r>
              <a:rPr kumimoji="0" lang="zh-TW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第二個排程：透過郵件，</a:t>
            </a:r>
            <a:r>
              <a:rPr kumimoji="0" lang="zh-TW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三個月後發送</a:t>
            </a:r>
            <a:r>
              <a:rPr kumimoji="0" lang="zh-TW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，</a:t>
            </a:r>
            <a:r>
              <a:rPr kumimoji="0" lang="zh-TW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入會三個月好禮大放送，提供優惠券</a:t>
            </a: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635842D-B5A5-46A1-80C6-FB80AB509F79}"/>
              </a:ext>
            </a:extLst>
          </p:cNvPr>
          <p:cNvSpPr txBox="1"/>
          <p:nvPr/>
        </p:nvSpPr>
        <p:spPr>
          <a:xfrm>
            <a:off x="629979" y="4025142"/>
            <a:ext cx="114511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1">
              <a:buClr>
                <a:srgbClr val="000000"/>
              </a:buClr>
              <a:buFont typeface="Arial"/>
              <a:buNone/>
            </a:pPr>
            <a:r>
              <a:rPr kumimoji="1" lang="en-US" altLang="zh-TW" sz="1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※</a:t>
            </a:r>
            <a:r>
              <a:rPr kumimoji="1" lang="zh-TW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有多個固定式的排程、只是時間點不同，套用在客戶身上觸發排程，可使用聯繫腳本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BD036695-C5A2-4E83-8239-C9549B432204}"/>
              </a:ext>
            </a:extLst>
          </p:cNvPr>
          <p:cNvSpPr/>
          <p:nvPr/>
        </p:nvSpPr>
        <p:spPr>
          <a:xfrm>
            <a:off x="3520440" y="2987676"/>
            <a:ext cx="438912" cy="266082"/>
          </a:xfrm>
          <a:prstGeom prst="round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9478D47F-A390-4D11-84EC-4C831CF369DE}"/>
              </a:ext>
            </a:extLst>
          </p:cNvPr>
          <p:cNvSpPr/>
          <p:nvPr/>
        </p:nvSpPr>
        <p:spPr>
          <a:xfrm>
            <a:off x="3520440" y="3335994"/>
            <a:ext cx="640080" cy="266082"/>
          </a:xfrm>
          <a:prstGeom prst="round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624994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A1B7D21-5FDA-4016-9E7E-93D449321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新增聯繫腳本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AA246EF-3D4B-4771-89C7-999367D9F8C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21</a:t>
            </a:fld>
            <a:endParaRPr lang="zh-TW" altLang="en-US"/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A27A5427-EEA4-4E37-8975-056614816F72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629979" y="1251828"/>
            <a:ext cx="10150798" cy="177972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rgbClr val="2987B8"/>
              </a:buClr>
            </a:pPr>
            <a:r>
              <a:rPr lang="zh-TW" altLang="en-US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進入聯繫腳本功能主頁，點選右上角「新增」按鈕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7B26209-55C8-4A32-BDEA-9E9358F2E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02" y="1912894"/>
            <a:ext cx="11428395" cy="357877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0375509-67F4-43FB-98A7-B0486B533662}"/>
              </a:ext>
            </a:extLst>
          </p:cNvPr>
          <p:cNvSpPr/>
          <p:nvPr/>
        </p:nvSpPr>
        <p:spPr>
          <a:xfrm>
            <a:off x="381802" y="4919472"/>
            <a:ext cx="1437854" cy="292608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26DEB55-7044-4019-B8F4-CC9A220FAD3A}"/>
              </a:ext>
            </a:extLst>
          </p:cNvPr>
          <p:cNvSpPr/>
          <p:nvPr/>
        </p:nvSpPr>
        <p:spPr>
          <a:xfrm>
            <a:off x="4617720" y="3429000"/>
            <a:ext cx="3383280" cy="1289304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矩形圖說文字 22">
            <a:extLst>
              <a:ext uri="{FF2B5EF4-FFF2-40B4-BE49-F238E27FC236}">
                <a16:creationId xmlns:a16="http://schemas.microsoft.com/office/drawing/2014/main" id="{32726B24-6C34-4D6B-9080-C2C722AAFBD5}"/>
              </a:ext>
            </a:extLst>
          </p:cNvPr>
          <p:cNvSpPr/>
          <p:nvPr/>
        </p:nvSpPr>
        <p:spPr>
          <a:xfrm>
            <a:off x="5134605" y="4830799"/>
            <a:ext cx="1922788" cy="469954"/>
          </a:xfrm>
          <a:prstGeom prst="wedgeRectCallout">
            <a:avLst>
              <a:gd name="adj1" fmla="val 21091"/>
              <a:gd name="adj2" fmla="val -79574"/>
            </a:avLst>
          </a:prstGeom>
          <a:solidFill>
            <a:srgbClr val="00A2FF"/>
          </a:solidFill>
          <a:ln w="25400" cap="flat" cmpd="sng" algn="ctr">
            <a:solidFill>
              <a:srgbClr val="00A2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輸入腳本名稱</a:t>
            </a: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7A42A9F0-FA85-49E4-B58F-677EF2A08C07}"/>
              </a:ext>
            </a:extLst>
          </p:cNvPr>
          <p:cNvSpPr/>
          <p:nvPr/>
        </p:nvSpPr>
        <p:spPr>
          <a:xfrm>
            <a:off x="11238165" y="1912894"/>
            <a:ext cx="572032" cy="345674"/>
          </a:xfrm>
          <a:prstGeom prst="round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BB362BDB-4DED-48D3-A17E-F4E65FCAD6E1}"/>
              </a:ext>
            </a:extLst>
          </p:cNvPr>
          <p:cNvCxnSpPr>
            <a:stCxn id="11" idx="1"/>
          </p:cNvCxnSpPr>
          <p:nvPr/>
        </p:nvCxnSpPr>
        <p:spPr>
          <a:xfrm flipH="1">
            <a:off x="8001000" y="2085731"/>
            <a:ext cx="3237165" cy="1690741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31817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77FEB2-9D4C-41B6-8C64-6EAE8AD56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設定腳本內容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0F241FD-CBE4-4DB5-B82B-19E719B2D2D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22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6621E87-B89F-40B4-AD2B-F005CADA4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50" y="1047666"/>
            <a:ext cx="7791850" cy="327676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265C226-4B7A-48E7-9004-8E5A60288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893" y="2030409"/>
            <a:ext cx="9017463" cy="423566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CA0B344-D88B-4554-8989-A849B8BDE0D1}"/>
              </a:ext>
            </a:extLst>
          </p:cNvPr>
          <p:cNvSpPr/>
          <p:nvPr/>
        </p:nvSpPr>
        <p:spPr>
          <a:xfrm>
            <a:off x="1857375" y="3914775"/>
            <a:ext cx="714375" cy="285750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B2AFF097-1145-4D65-9A80-FF3A4557A8AD}"/>
              </a:ext>
            </a:extLst>
          </p:cNvPr>
          <p:cNvCxnSpPr>
            <a:stCxn id="8" idx="2"/>
          </p:cNvCxnSpPr>
          <p:nvPr/>
        </p:nvCxnSpPr>
        <p:spPr>
          <a:xfrm>
            <a:off x="2214563" y="4200525"/>
            <a:ext cx="563330" cy="123909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矩形圖說文字 22">
            <a:extLst>
              <a:ext uri="{FF2B5EF4-FFF2-40B4-BE49-F238E27FC236}">
                <a16:creationId xmlns:a16="http://schemas.microsoft.com/office/drawing/2014/main" id="{46F5B4B8-3484-43AF-BD26-325020F3BF8C}"/>
              </a:ext>
            </a:extLst>
          </p:cNvPr>
          <p:cNvSpPr/>
          <p:nvPr/>
        </p:nvSpPr>
        <p:spPr>
          <a:xfrm>
            <a:off x="6401430" y="5726149"/>
            <a:ext cx="1922788" cy="469954"/>
          </a:xfrm>
          <a:prstGeom prst="rect">
            <a:avLst/>
          </a:prstGeom>
          <a:solidFill>
            <a:srgbClr val="00A2FF"/>
          </a:solidFill>
          <a:ln w="25400" cap="flat" cmpd="sng" algn="ctr">
            <a:solidFill>
              <a:srgbClr val="00A2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1600" b="1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郵件編輯方式相同</a:t>
            </a:r>
            <a:endParaRPr kumimoji="1" lang="zh-TW" alt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672302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3FE248BA-C756-488D-A006-99F5BDB85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13" y="1179799"/>
            <a:ext cx="10264963" cy="524354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0F6A82B-0F74-4AD6-B05B-4B4946A5B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聯繫腳本排程時間設定方式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4DA2114-5015-45F9-A231-9089ABA8F8C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23</a:t>
            </a:fld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1C60B75-351A-4078-AFE4-837A3D34805B}"/>
              </a:ext>
            </a:extLst>
          </p:cNvPr>
          <p:cNvSpPr/>
          <p:nvPr/>
        </p:nvSpPr>
        <p:spPr>
          <a:xfrm>
            <a:off x="1085850" y="2120006"/>
            <a:ext cx="3686175" cy="733425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4A4FCF3-095C-4542-B615-3E284C90C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025" y="2073074"/>
            <a:ext cx="5974598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9595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7377B8-1E26-41DF-B0B0-62E35E12F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設定完畢，請存成範本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49FA8D2-DA2B-48DA-B7F1-1EFE7B4B19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24</a:t>
            </a:fld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D677AAB-0AF5-4B4C-B020-775B34068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9" y="1065310"/>
            <a:ext cx="9360000" cy="530691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5ACD847-D13A-4539-B9D0-26B96DE2C045}"/>
              </a:ext>
            </a:extLst>
          </p:cNvPr>
          <p:cNvSpPr/>
          <p:nvPr/>
        </p:nvSpPr>
        <p:spPr>
          <a:xfrm>
            <a:off x="1838325" y="4600575"/>
            <a:ext cx="4638675" cy="1752600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FA4CDFB-15AA-400F-A95C-EA490B1B2C7C}"/>
              </a:ext>
            </a:extLst>
          </p:cNvPr>
          <p:cNvSpPr/>
          <p:nvPr/>
        </p:nvSpPr>
        <p:spPr>
          <a:xfrm>
            <a:off x="5569854" y="6098084"/>
            <a:ext cx="3150050" cy="548282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排程設定完畢</a:t>
            </a:r>
            <a:endParaRPr kumimoji="1" lang="en-US" altLang="zh-TW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  <a:sym typeface="Arial"/>
            </a:endParaRPr>
          </a:p>
        </p:txBody>
      </p: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64336BBB-2D05-4024-A466-F8E914213B64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9508209" y="1994778"/>
            <a:ext cx="2695575" cy="222479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rgbClr val="2987B8"/>
              </a:buClr>
            </a:pPr>
            <a:r>
              <a:rPr lang="zh-TW" altLang="en-US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常用的腳本設定完畢請存成範本</a:t>
            </a:r>
          </a:p>
          <a:p>
            <a:pPr>
              <a:buClr>
                <a:srgbClr val="2987B8"/>
              </a:buClr>
            </a:pPr>
            <a:r>
              <a:rPr lang="zh-TW" altLang="en-US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不同時間點會有屬於自己的排程郵件或工作</a:t>
            </a: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BC53A29F-B8A1-42DF-8B56-45699BEB731E}"/>
              </a:ext>
            </a:extLst>
          </p:cNvPr>
          <p:cNvSpPr/>
          <p:nvPr/>
        </p:nvSpPr>
        <p:spPr>
          <a:xfrm>
            <a:off x="7439025" y="1065310"/>
            <a:ext cx="828675" cy="315815"/>
          </a:xfrm>
          <a:prstGeom prst="round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528216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ED3FE8D9-6AAA-4DA6-8DA7-2873A232D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155" y="2002068"/>
            <a:ext cx="6757200" cy="475175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D275BC0-62F1-4CCE-82E9-8927D8D7E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將客戶套用腳本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E3A32EC-747A-4990-B700-B4D489F6EDB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25</a:t>
            </a:fld>
            <a:endParaRPr lang="zh-TW" altLang="en-US"/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3B88A89C-FDA4-4822-B8D4-B1055C353418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604818" y="849479"/>
            <a:ext cx="9272605" cy="142469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rgbClr val="2987B8"/>
              </a:buClr>
            </a:pPr>
            <a:r>
              <a:rPr lang="zh-TW" altLang="en-US" sz="16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將客戶套用聯繫腳本 </a:t>
            </a:r>
            <a:r>
              <a:rPr lang="en-US" altLang="zh-TW" sz="16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zh-TW" altLang="en-US" sz="16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單筆</a:t>
            </a:r>
            <a:r>
              <a:rPr lang="en-US" altLang="zh-TW" sz="16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</a:p>
          <a:p>
            <a:pPr marL="0" indent="0">
              <a:buClr>
                <a:srgbClr val="2987B8"/>
              </a:buClr>
              <a:buNone/>
            </a:pPr>
            <a:r>
              <a:rPr lang="en-US" altLang="zh-TW" sz="16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(1) </a:t>
            </a:r>
            <a:r>
              <a:rPr lang="zh-TW" altLang="en-US" sz="16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在</a:t>
            </a:r>
            <a:r>
              <a:rPr lang="en-US" altLang="zh-TW" sz="16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CRM</a:t>
            </a:r>
            <a:r>
              <a:rPr lang="zh-TW" altLang="en-US" sz="16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中找到您要套用的客戶資料</a:t>
            </a:r>
          </a:p>
          <a:p>
            <a:pPr marL="0" indent="0">
              <a:buClr>
                <a:srgbClr val="2987B8"/>
              </a:buClr>
              <a:buNone/>
            </a:pPr>
            <a:r>
              <a:rPr lang="en-US" altLang="zh-TW" sz="16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(2) </a:t>
            </a:r>
            <a:r>
              <a:rPr lang="zh-TW" altLang="en-US" sz="16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客戶資料頁中右下角                                           ，按下修改套用腳本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9A048A3-B4F7-45B2-A198-54B1D0774CEF}"/>
              </a:ext>
            </a:extLst>
          </p:cNvPr>
          <p:cNvSpPr/>
          <p:nvPr/>
        </p:nvSpPr>
        <p:spPr>
          <a:xfrm>
            <a:off x="7934324" y="6319167"/>
            <a:ext cx="1584031" cy="434656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" name="矩形圖說文字 13">
            <a:extLst>
              <a:ext uri="{FF2B5EF4-FFF2-40B4-BE49-F238E27FC236}">
                <a16:creationId xmlns:a16="http://schemas.microsoft.com/office/drawing/2014/main" id="{7473AF2B-7C26-48D8-9BA5-5A69193DF558}"/>
              </a:ext>
            </a:extLst>
          </p:cNvPr>
          <p:cNvSpPr/>
          <p:nvPr/>
        </p:nvSpPr>
        <p:spPr>
          <a:xfrm>
            <a:off x="8242594" y="5691094"/>
            <a:ext cx="1455295" cy="469954"/>
          </a:xfrm>
          <a:prstGeom prst="wedgeRectCallout">
            <a:avLst>
              <a:gd name="adj1" fmla="val -19786"/>
              <a:gd name="adj2" fmla="val 78176"/>
            </a:avLst>
          </a:prstGeom>
          <a:solidFill>
            <a:srgbClr val="00A2FF"/>
          </a:solidFill>
          <a:ln w="25400" cap="flat" cmpd="sng" algn="ctr">
            <a:solidFill>
              <a:srgbClr val="00A2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套用腳本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47C04785-3BE2-4A9B-898D-905748305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641" y="1561828"/>
            <a:ext cx="2138480" cy="36804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9654650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F61636-41ED-4455-B652-CB07C60B1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將客戶套用腳本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28EB7ED-396A-49DA-9200-DEF4B874EDE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26</a:t>
            </a:fld>
            <a:endParaRPr lang="zh-TW" altLang="en-US"/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DEFD98F8-72AA-414A-A210-D2AC1BCE210D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642918" y="931152"/>
            <a:ext cx="9272605" cy="142469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rgbClr val="2987B8"/>
              </a:buClr>
            </a:pPr>
            <a:r>
              <a:rPr lang="zh-TW" altLang="en-US" sz="16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將客戶套用聯繫腳本 </a:t>
            </a:r>
            <a:r>
              <a:rPr lang="en-US" altLang="zh-TW" sz="16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zh-TW" altLang="en-US" sz="16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批次</a:t>
            </a:r>
            <a:r>
              <a:rPr lang="en-US" altLang="zh-TW" sz="16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</a:p>
          <a:p>
            <a:pPr marL="0" indent="0">
              <a:buClr>
                <a:srgbClr val="2987B8"/>
              </a:buClr>
              <a:buNone/>
            </a:pPr>
            <a:r>
              <a:rPr lang="en-US" altLang="zh-TW" sz="16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(1) </a:t>
            </a:r>
            <a:r>
              <a:rPr lang="zh-TW" altLang="en-US" sz="16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在客戶功能頁中，更多條件篩選</a:t>
            </a:r>
          </a:p>
          <a:p>
            <a:pPr marL="0" indent="0">
              <a:buClr>
                <a:srgbClr val="2987B8"/>
              </a:buClr>
              <a:buNone/>
            </a:pPr>
            <a:r>
              <a:rPr lang="zh-TW" altLang="en-US" sz="16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</a:t>
            </a:r>
            <a:r>
              <a:rPr lang="en-US" altLang="zh-TW" sz="16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(2) </a:t>
            </a:r>
            <a:r>
              <a:rPr lang="zh-TW" altLang="en-US" sz="16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搜尋篩選出名單後，確認名單無誤，按下右上角「對表格客戶 」，選擇套用聯繫腳本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AB3D8B7-8382-49C5-82EE-A366F1701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737" y="2149574"/>
            <a:ext cx="8268125" cy="427377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矩形圖說文字 8">
            <a:extLst>
              <a:ext uri="{FF2B5EF4-FFF2-40B4-BE49-F238E27FC236}">
                <a16:creationId xmlns:a16="http://schemas.microsoft.com/office/drawing/2014/main" id="{EBFD6B5E-BD73-48F7-A0D0-ED4C5F063983}"/>
              </a:ext>
            </a:extLst>
          </p:cNvPr>
          <p:cNvSpPr/>
          <p:nvPr/>
        </p:nvSpPr>
        <p:spPr>
          <a:xfrm>
            <a:off x="3262295" y="3919642"/>
            <a:ext cx="2132984" cy="469954"/>
          </a:xfrm>
          <a:prstGeom prst="wedgeRectCallout">
            <a:avLst>
              <a:gd name="adj1" fmla="val 21091"/>
              <a:gd name="adj2" fmla="val 77740"/>
            </a:avLst>
          </a:prstGeom>
          <a:solidFill>
            <a:srgbClr val="00A2FF"/>
          </a:solidFill>
          <a:ln w="25400" cap="flat" cmpd="sng" algn="ctr">
            <a:solidFill>
              <a:srgbClr val="00A2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1. </a:t>
            </a:r>
            <a:r>
              <a:rPr kumimoji="0" lang="zh-TW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展開設定篩選名單</a:t>
            </a:r>
            <a:endParaRPr kumimoji="1" lang="zh-TW" alt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  <a:sym typeface="Arial"/>
            </a:endParaRPr>
          </a:p>
        </p:txBody>
      </p:sp>
      <p:sp>
        <p:nvSpPr>
          <p:cNvPr id="8" name="矩形圖說文字 9">
            <a:extLst>
              <a:ext uri="{FF2B5EF4-FFF2-40B4-BE49-F238E27FC236}">
                <a16:creationId xmlns:a16="http://schemas.microsoft.com/office/drawing/2014/main" id="{8BF535B1-9333-40CF-AB2D-210463C21777}"/>
              </a:ext>
            </a:extLst>
          </p:cNvPr>
          <p:cNvSpPr/>
          <p:nvPr/>
        </p:nvSpPr>
        <p:spPr>
          <a:xfrm>
            <a:off x="7227254" y="3429000"/>
            <a:ext cx="1218584" cy="469954"/>
          </a:xfrm>
          <a:prstGeom prst="wedgeRectCallout">
            <a:avLst>
              <a:gd name="adj1" fmla="val 29689"/>
              <a:gd name="adj2" fmla="val -96564"/>
            </a:avLst>
          </a:prstGeom>
          <a:solidFill>
            <a:srgbClr val="00A2FF"/>
          </a:solidFill>
          <a:ln w="25400" cap="flat" cmpd="sng" algn="ctr">
            <a:solidFill>
              <a:srgbClr val="00A2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2</a:t>
            </a:r>
            <a:r>
              <a:rPr kumimoji="1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. </a:t>
            </a:r>
            <a:r>
              <a:rPr kumimoji="1" lang="zh-TW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搜尋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E7E8786E-2E31-4C17-8ED1-62B0F98D9F12}"/>
              </a:ext>
            </a:extLst>
          </p:cNvPr>
          <p:cNvSpPr/>
          <p:nvPr/>
        </p:nvSpPr>
        <p:spPr>
          <a:xfrm>
            <a:off x="7105650" y="2149574"/>
            <a:ext cx="1143000" cy="345976"/>
          </a:xfrm>
          <a:prstGeom prst="round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D8A9419F-89E1-4D96-82C9-A95DE27C0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7859" y="2149574"/>
            <a:ext cx="1739989" cy="3676839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819103F1-F549-443E-8F52-E27057DFF102}"/>
              </a:ext>
            </a:extLst>
          </p:cNvPr>
          <p:cNvCxnSpPr>
            <a:stCxn id="9" idx="3"/>
          </p:cNvCxnSpPr>
          <p:nvPr/>
        </p:nvCxnSpPr>
        <p:spPr>
          <a:xfrm>
            <a:off x="8248650" y="2322562"/>
            <a:ext cx="1249209" cy="363488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4960554E-A686-48EF-934C-72D2A27B86F8}"/>
              </a:ext>
            </a:extLst>
          </p:cNvPr>
          <p:cNvSpPr/>
          <p:nvPr/>
        </p:nvSpPr>
        <p:spPr>
          <a:xfrm>
            <a:off x="9497859" y="4286459"/>
            <a:ext cx="1739989" cy="363488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4" name="矩形圖說文字 12">
            <a:extLst>
              <a:ext uri="{FF2B5EF4-FFF2-40B4-BE49-F238E27FC236}">
                <a16:creationId xmlns:a16="http://schemas.microsoft.com/office/drawing/2014/main" id="{DEA743B0-73E9-438F-9AB8-3B04E72139AA}"/>
              </a:ext>
            </a:extLst>
          </p:cNvPr>
          <p:cNvSpPr/>
          <p:nvPr/>
        </p:nvSpPr>
        <p:spPr>
          <a:xfrm>
            <a:off x="9381209" y="3689528"/>
            <a:ext cx="1348210" cy="469954"/>
          </a:xfrm>
          <a:prstGeom prst="wedgeRectCallout">
            <a:avLst>
              <a:gd name="adj1" fmla="val 21091"/>
              <a:gd name="adj2" fmla="val 77740"/>
            </a:avLst>
          </a:prstGeom>
          <a:solidFill>
            <a:srgbClr val="00A2FF"/>
          </a:solidFill>
          <a:ln w="25400" cap="flat" cmpd="sng" algn="ctr">
            <a:solidFill>
              <a:srgbClr val="00A2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3. </a:t>
            </a:r>
            <a:r>
              <a:rPr kumimoji="0" lang="zh-TW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套用腳本</a:t>
            </a:r>
            <a:endParaRPr kumimoji="1" lang="zh-TW" alt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79665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08426C-ECA7-4085-8D3E-6D52A76B8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950" y="2906118"/>
            <a:ext cx="6791325" cy="1045764"/>
          </a:xfrm>
        </p:spPr>
        <p:txBody>
          <a:bodyPr>
            <a:normAutofit/>
          </a:bodyPr>
          <a:lstStyle/>
          <a:p>
            <a:r>
              <a:rPr lang="zh-TW" altLang="en-US" dirty="0"/>
              <a:t>搭配客服或業務應用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C66F2FD-C219-4810-A32C-31D65C70EE7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066158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08426C-ECA7-4085-8D3E-6D52A76B8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337" y="3029943"/>
            <a:ext cx="6791325" cy="1045764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dirty="0"/>
              <a:t>邀請使用者</a:t>
            </a:r>
            <a:br>
              <a:rPr lang="zh-TW" altLang="en-US" dirty="0"/>
            </a:br>
            <a:r>
              <a:rPr lang="en-US" altLang="zh-TW" dirty="0"/>
              <a:t>(</a:t>
            </a:r>
            <a:r>
              <a:rPr lang="zh-TW" altLang="en-US" dirty="0"/>
              <a:t>只有一位使用者測試可跳過</a:t>
            </a:r>
            <a:r>
              <a:rPr lang="en-US" altLang="zh-TW" dirty="0"/>
              <a:t>)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C66F2FD-C219-4810-A32C-31D65C70EE7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170763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A3A18D4-57DC-4C03-8F23-43BCA2B74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邀請使用者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99C45B0-1DF7-4FF6-A657-4563BF69A62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29</a:t>
            </a:fld>
            <a:endParaRPr lang="zh-TW" altLang="en-US"/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D945E2E8-2B42-4CD5-9551-3D46557D0483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642918" y="931152"/>
            <a:ext cx="9272605" cy="142469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rgbClr val="2987B8"/>
              </a:buClr>
            </a:pPr>
            <a:r>
              <a:rPr lang="zh-TW" altLang="en-US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操作路徑：管理 → 帳號</a:t>
            </a:r>
          </a:p>
          <a:p>
            <a:pPr>
              <a:buClr>
                <a:srgbClr val="2987B8"/>
              </a:buClr>
            </a:pPr>
            <a:r>
              <a:rPr lang="zh-TW" altLang="en-US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輸入使用者</a:t>
            </a:r>
            <a:r>
              <a:rPr lang="en-US" altLang="zh-TW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email</a:t>
            </a:r>
            <a:r>
              <a:rPr lang="zh-TW" altLang="en-US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，選擇使用者角色，存檔即可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D4B352C-8E55-4319-80AD-C150EADA4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8" y="1873144"/>
            <a:ext cx="9811254" cy="412136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AA7A0A7-563D-438C-8303-DA29C42EAD05}"/>
              </a:ext>
            </a:extLst>
          </p:cNvPr>
          <p:cNvSpPr/>
          <p:nvPr/>
        </p:nvSpPr>
        <p:spPr>
          <a:xfrm>
            <a:off x="642918" y="5695950"/>
            <a:ext cx="1452582" cy="298556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BE96D64-0B6E-4B81-AA42-6715D97557FA}"/>
              </a:ext>
            </a:extLst>
          </p:cNvPr>
          <p:cNvSpPr/>
          <p:nvPr/>
        </p:nvSpPr>
        <p:spPr>
          <a:xfrm>
            <a:off x="5505450" y="3038475"/>
            <a:ext cx="342900" cy="190500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42D478C1-C13E-47E5-844F-64AC7B9DD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123" y="3429000"/>
            <a:ext cx="8344329" cy="135897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6A77A34-C568-4266-8DC3-3612EA4A49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033"/>
          <a:stretch/>
        </p:blipFill>
        <p:spPr>
          <a:xfrm>
            <a:off x="6175627" y="4044868"/>
            <a:ext cx="4870700" cy="2692741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B920F043-85AE-4BA9-BAED-47C3628678C9}"/>
              </a:ext>
            </a:extLst>
          </p:cNvPr>
          <p:cNvSpPr/>
          <p:nvPr/>
        </p:nvSpPr>
        <p:spPr>
          <a:xfrm>
            <a:off x="6286500" y="4456118"/>
            <a:ext cx="1743075" cy="190500"/>
          </a:xfrm>
          <a:prstGeom prst="rect">
            <a:avLst/>
          </a:prstGeom>
          <a:solidFill>
            <a:srgbClr val="F5F5F5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7B2F9B3-7449-4ED1-9359-286A512972BB}"/>
              </a:ext>
            </a:extLst>
          </p:cNvPr>
          <p:cNvSpPr/>
          <p:nvPr/>
        </p:nvSpPr>
        <p:spPr>
          <a:xfrm>
            <a:off x="9039225" y="3429000"/>
            <a:ext cx="495300" cy="238125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5F76A674-CA00-4D11-B145-61FA1F6EA474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5848350" y="3133725"/>
            <a:ext cx="3190875" cy="390525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EA97D697-9740-42A9-87C9-291437365969}"/>
              </a:ext>
            </a:extLst>
          </p:cNvPr>
          <p:cNvCxnSpPr>
            <a:stCxn id="18" idx="2"/>
          </p:cNvCxnSpPr>
          <p:nvPr/>
        </p:nvCxnSpPr>
        <p:spPr>
          <a:xfrm flipH="1">
            <a:off x="9039225" y="3667125"/>
            <a:ext cx="247650" cy="377743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899370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標題 1"/>
          <p:cNvSpPr txBox="1">
            <a:spLocks noGrp="1"/>
          </p:cNvSpPr>
          <p:nvPr>
            <p:ph type="title"/>
          </p:nvPr>
        </p:nvSpPr>
        <p:spPr>
          <a:xfrm>
            <a:off x="3262295" y="371790"/>
            <a:ext cx="5667409" cy="579682"/>
          </a:xfrm>
          <a:prstGeom prst="rect">
            <a:avLst/>
          </a:prstGeom>
        </p:spPr>
        <p:txBody>
          <a:bodyPr>
            <a:normAutofit/>
          </a:bodyPr>
          <a:lstStyle>
            <a:lvl1pPr defTabSz="704087">
              <a:defRPr sz="2700"/>
            </a:lvl1pPr>
          </a:lstStyle>
          <a:p>
            <a:r>
              <a:rPr lang="zh-TW" altLang="en-US" dirty="0"/>
              <a:t>品牌經營模式也是這樣嗎？</a:t>
            </a:r>
            <a:endParaRPr dirty="0"/>
          </a:p>
        </p:txBody>
      </p:sp>
      <p:sp>
        <p:nvSpPr>
          <p:cNvPr id="100" name="投影片編號版面配置區 4"/>
          <p:cNvSpPr txBox="1">
            <a:spLocks noGrp="1"/>
          </p:cNvSpPr>
          <p:nvPr>
            <p:ph type="sldNum" sz="quarter" idx="2"/>
          </p:nvPr>
        </p:nvSpPr>
        <p:spPr>
          <a:xfrm>
            <a:off x="11487564" y="6265530"/>
            <a:ext cx="167707" cy="231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grpSp>
        <p:nvGrpSpPr>
          <p:cNvPr id="7" name="组合 15">
            <a:extLst>
              <a:ext uri="{FF2B5EF4-FFF2-40B4-BE49-F238E27FC236}">
                <a16:creationId xmlns:a16="http://schemas.microsoft.com/office/drawing/2014/main" id="{04EBF259-4288-41DE-A452-EBB776966264}"/>
              </a:ext>
            </a:extLst>
          </p:cNvPr>
          <p:cNvGrpSpPr/>
          <p:nvPr/>
        </p:nvGrpSpPr>
        <p:grpSpPr>
          <a:xfrm rot="2700000" flipH="1">
            <a:off x="1549927" y="1922479"/>
            <a:ext cx="2696617" cy="3014629"/>
            <a:chOff x="661303" y="454074"/>
            <a:chExt cx="2476499" cy="24796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" name="Freeform 67">
              <a:extLst>
                <a:ext uri="{FF2B5EF4-FFF2-40B4-BE49-F238E27FC236}">
                  <a16:creationId xmlns:a16="http://schemas.microsoft.com/office/drawing/2014/main" id="{03306C87-3439-4DD6-A5E9-0116FEA61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03" y="454074"/>
              <a:ext cx="2476499" cy="2479675"/>
            </a:xfrm>
            <a:custGeom>
              <a:avLst/>
              <a:gdLst>
                <a:gd name="T0" fmla="*/ 657 w 657"/>
                <a:gd name="T1" fmla="*/ 329 h 658"/>
                <a:gd name="T2" fmla="*/ 657 w 657"/>
                <a:gd name="T3" fmla="*/ 658 h 658"/>
                <a:gd name="T4" fmla="*/ 329 w 657"/>
                <a:gd name="T5" fmla="*/ 658 h 658"/>
                <a:gd name="T6" fmla="*/ 0 w 657"/>
                <a:gd name="T7" fmla="*/ 329 h 658"/>
                <a:gd name="T8" fmla="*/ 329 w 657"/>
                <a:gd name="T9" fmla="*/ 0 h 658"/>
                <a:gd name="T10" fmla="*/ 657 w 657"/>
                <a:gd name="T11" fmla="*/ 329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7" h="658">
                  <a:moveTo>
                    <a:pt x="657" y="329"/>
                  </a:moveTo>
                  <a:cubicBezTo>
                    <a:pt x="657" y="419"/>
                    <a:pt x="657" y="658"/>
                    <a:pt x="657" y="658"/>
                  </a:cubicBezTo>
                  <a:cubicBezTo>
                    <a:pt x="657" y="658"/>
                    <a:pt x="420" y="658"/>
                    <a:pt x="329" y="658"/>
                  </a:cubicBezTo>
                  <a:cubicBezTo>
                    <a:pt x="147" y="658"/>
                    <a:pt x="0" y="511"/>
                    <a:pt x="0" y="329"/>
                  </a:cubicBezTo>
                  <a:cubicBezTo>
                    <a:pt x="0" y="148"/>
                    <a:pt x="147" y="0"/>
                    <a:pt x="329" y="0"/>
                  </a:cubicBezTo>
                  <a:cubicBezTo>
                    <a:pt x="510" y="0"/>
                    <a:pt x="657" y="148"/>
                    <a:pt x="657" y="329"/>
                  </a:cubicBezTo>
                  <a:close/>
                </a:path>
              </a:pathLst>
            </a:custGeom>
            <a:gradFill>
              <a:gsLst>
                <a:gs pos="69000">
                  <a:srgbClr val="CCCCCC"/>
                </a:gs>
                <a:gs pos="49000">
                  <a:srgbClr val="FFFFFF"/>
                </a:gs>
                <a:gs pos="33000">
                  <a:srgbClr val="FFFFFF">
                    <a:lumMod val="85000"/>
                  </a:srgbClr>
                </a:gs>
                <a:gs pos="16000">
                  <a:srgbClr val="FFFFFF"/>
                </a:gs>
                <a:gs pos="91000">
                  <a:srgbClr val="FFFFFF"/>
                </a:gs>
              </a:gsLst>
              <a:lin ang="27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30204" pitchFamily="34" charset="0"/>
                <a:cs typeface="Arial"/>
                <a:sym typeface="Arial"/>
              </a:endParaRPr>
            </a:p>
          </p:txBody>
        </p:sp>
        <p:sp>
          <p:nvSpPr>
            <p:cNvPr id="9" name="Freeform 72">
              <a:extLst>
                <a:ext uri="{FF2B5EF4-FFF2-40B4-BE49-F238E27FC236}">
                  <a16:creationId xmlns:a16="http://schemas.microsoft.com/office/drawing/2014/main" id="{B1A01D7C-F14E-441A-B9AF-04D4A8760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770" y="536624"/>
              <a:ext cx="2362200" cy="2365374"/>
            </a:xfrm>
            <a:custGeom>
              <a:avLst/>
              <a:gdLst>
                <a:gd name="T0" fmla="*/ 627 w 627"/>
                <a:gd name="T1" fmla="*/ 314 h 628"/>
                <a:gd name="T2" fmla="*/ 627 w 627"/>
                <a:gd name="T3" fmla="*/ 628 h 628"/>
                <a:gd name="T4" fmla="*/ 313 w 627"/>
                <a:gd name="T5" fmla="*/ 628 h 628"/>
                <a:gd name="T6" fmla="*/ 0 w 627"/>
                <a:gd name="T7" fmla="*/ 314 h 628"/>
                <a:gd name="T8" fmla="*/ 313 w 627"/>
                <a:gd name="T9" fmla="*/ 0 h 628"/>
                <a:gd name="T10" fmla="*/ 627 w 627"/>
                <a:gd name="T11" fmla="*/ 314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7" h="628">
                  <a:moveTo>
                    <a:pt x="627" y="314"/>
                  </a:moveTo>
                  <a:cubicBezTo>
                    <a:pt x="627" y="400"/>
                    <a:pt x="627" y="628"/>
                    <a:pt x="627" y="628"/>
                  </a:cubicBezTo>
                  <a:cubicBezTo>
                    <a:pt x="627" y="628"/>
                    <a:pt x="401" y="628"/>
                    <a:pt x="313" y="628"/>
                  </a:cubicBezTo>
                  <a:cubicBezTo>
                    <a:pt x="140" y="628"/>
                    <a:pt x="0" y="487"/>
                    <a:pt x="0" y="314"/>
                  </a:cubicBezTo>
                  <a:cubicBezTo>
                    <a:pt x="0" y="141"/>
                    <a:pt x="140" y="0"/>
                    <a:pt x="313" y="0"/>
                  </a:cubicBezTo>
                  <a:cubicBezTo>
                    <a:pt x="487" y="0"/>
                    <a:pt x="627" y="141"/>
                    <a:pt x="627" y="314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25400">
              <a:gradFill flip="none" rotWithShape="1">
                <a:gsLst>
                  <a:gs pos="0">
                    <a:srgbClr val="FFFFFF">
                      <a:lumMod val="65000"/>
                    </a:srgbClr>
                  </a:gs>
                  <a:gs pos="100000">
                    <a:srgbClr val="FFFFFF"/>
                  </a:gs>
                </a:gsLst>
                <a:lin ang="8100000" scaled="0"/>
                <a:tileRect/>
              </a:gradFill>
              <a:round/>
              <a:headEnd/>
              <a:tailEnd/>
            </a:ln>
            <a:effectLst>
              <a:innerShdw blurRad="1016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30204" pitchFamily="34" charset="0"/>
                <a:cs typeface="Arial"/>
                <a:sym typeface="Arial"/>
              </a:endParaRPr>
            </a:p>
          </p:txBody>
        </p: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9278E81A-828A-4865-B2BA-96536FBF1DCA}"/>
              </a:ext>
            </a:extLst>
          </p:cNvPr>
          <p:cNvSpPr/>
          <p:nvPr/>
        </p:nvSpPr>
        <p:spPr>
          <a:xfrm>
            <a:off x="2303679" y="3105834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1">
              <a:buClr>
                <a:srgbClr val="000000"/>
              </a:buClr>
            </a:pPr>
            <a:r>
              <a:rPr kumimoji="1" lang="en-US" altLang="zh-TW" sz="3600" b="1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B2C</a:t>
            </a:r>
            <a:endParaRPr kumimoji="1" lang="zh-TW" altLang="en-US" sz="3600" b="1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B2260EA-BE36-4C08-8767-600570649649}"/>
              </a:ext>
            </a:extLst>
          </p:cNvPr>
          <p:cNvSpPr txBox="1"/>
          <p:nvPr/>
        </p:nvSpPr>
        <p:spPr>
          <a:xfrm>
            <a:off x="4188243" y="2056162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行銷</a:t>
            </a:r>
            <a:r>
              <a:rPr lang="zh-TW" altLang="en-US" sz="1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廣宣</a:t>
            </a:r>
            <a:endParaRPr kumimoji="1" lang="zh-TW" altLang="en-US" sz="1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262AE91-49EB-41AA-BE0A-2EAF5B04FC57}"/>
              </a:ext>
            </a:extLst>
          </p:cNvPr>
          <p:cNvSpPr txBox="1"/>
          <p:nvPr/>
        </p:nvSpPr>
        <p:spPr>
          <a:xfrm>
            <a:off x="4096568" y="4505564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hangingPunct="1">
              <a:buClr>
                <a:srgbClr val="000000"/>
              </a:buClr>
              <a:buFont typeface="Arial"/>
              <a:buNone/>
            </a:pPr>
            <a:r>
              <a:rPr kumimoji="1" lang="zh-TW" altLang="en-US" sz="1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業務銷售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81367AD-5C58-40DB-9034-D2F091730AEE}"/>
              </a:ext>
            </a:extLst>
          </p:cNvPr>
          <p:cNvSpPr txBox="1"/>
          <p:nvPr/>
        </p:nvSpPr>
        <p:spPr>
          <a:xfrm>
            <a:off x="4464423" y="33788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hangingPunct="1">
              <a:buClr>
                <a:srgbClr val="000000"/>
              </a:buClr>
              <a:buFont typeface="Arial"/>
              <a:buNone/>
            </a:pPr>
            <a:r>
              <a:rPr kumimoji="1" lang="zh-TW" altLang="en-US" sz="1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客戶服務</a:t>
            </a:r>
          </a:p>
        </p:txBody>
      </p:sp>
      <p:grpSp>
        <p:nvGrpSpPr>
          <p:cNvPr id="15" name="组合 46">
            <a:extLst>
              <a:ext uri="{FF2B5EF4-FFF2-40B4-BE49-F238E27FC236}">
                <a16:creationId xmlns:a16="http://schemas.microsoft.com/office/drawing/2014/main" id="{9D0BE525-55E3-4E27-AB07-F2D65BFC9204}"/>
              </a:ext>
            </a:extLst>
          </p:cNvPr>
          <p:cNvGrpSpPr/>
          <p:nvPr/>
        </p:nvGrpSpPr>
        <p:grpSpPr>
          <a:xfrm>
            <a:off x="5369923" y="1821074"/>
            <a:ext cx="726076" cy="725134"/>
            <a:chOff x="3321560" y="3751502"/>
            <a:chExt cx="726076" cy="725134"/>
          </a:xfrm>
        </p:grpSpPr>
        <p:grpSp>
          <p:nvGrpSpPr>
            <p:cNvPr id="16" name="组合 43">
              <a:extLst>
                <a:ext uri="{FF2B5EF4-FFF2-40B4-BE49-F238E27FC236}">
                  <a16:creationId xmlns:a16="http://schemas.microsoft.com/office/drawing/2014/main" id="{E2BC24AB-8436-4C8C-A7A7-9890943436E8}"/>
                </a:ext>
              </a:extLst>
            </p:cNvPr>
            <p:cNvGrpSpPr/>
            <p:nvPr/>
          </p:nvGrpSpPr>
          <p:grpSpPr>
            <a:xfrm>
              <a:off x="3321560" y="3751502"/>
              <a:ext cx="726076" cy="725134"/>
              <a:chOff x="2097688" y="3956966"/>
              <a:chExt cx="2446337" cy="2443163"/>
            </a:xfrm>
          </p:grpSpPr>
          <p:sp>
            <p:nvSpPr>
              <p:cNvPr id="18" name="Oval 52">
                <a:extLst>
                  <a:ext uri="{FF2B5EF4-FFF2-40B4-BE49-F238E27FC236}">
                    <a16:creationId xmlns:a16="http://schemas.microsoft.com/office/drawing/2014/main" id="{CD412CA2-0684-47B3-8444-56501115FE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7688" y="3956966"/>
                <a:ext cx="2446337" cy="2443163"/>
              </a:xfrm>
              <a:prstGeom prst="ellipse">
                <a:avLst/>
              </a:prstGeom>
              <a:gradFill flip="none" rotWithShape="1">
                <a:gsLst>
                  <a:gs pos="69000">
                    <a:srgbClr val="CCCCCC"/>
                  </a:gs>
                  <a:gs pos="49000">
                    <a:srgbClr val="FFFFFF"/>
                  </a:gs>
                  <a:gs pos="33000">
                    <a:srgbClr val="FFFFFF">
                      <a:lumMod val="85000"/>
                    </a:srgbClr>
                  </a:gs>
                  <a:gs pos="16000">
                    <a:srgbClr val="FFFFFF"/>
                  </a:gs>
                  <a:gs pos="91000">
                    <a:srgbClr val="FFFFFF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215900" dist="889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19" name="Oval 62">
                <a:extLst>
                  <a:ext uri="{FF2B5EF4-FFF2-40B4-BE49-F238E27FC236}">
                    <a16:creationId xmlns:a16="http://schemas.microsoft.com/office/drawing/2014/main" id="{2D05320F-AB2C-4AD5-8A39-7C6E360DAE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4214" y="4033556"/>
                <a:ext cx="2284414" cy="2284414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31750">
                <a:gradFill flip="none" rotWithShape="1">
                  <a:gsLst>
                    <a:gs pos="0">
                      <a:srgbClr val="FFFFFF">
                        <a:lumMod val="75000"/>
                      </a:srgbClr>
                    </a:gs>
                    <a:gs pos="100000">
                      <a:srgbClr val="FFFFFF"/>
                    </a:gs>
                  </a:gsLst>
                  <a:lin ang="2700000" scaled="1"/>
                  <a:tileRect/>
                </a:gradFill>
              </a:ln>
              <a:effectLst>
                <a:innerShdw blurRad="114300" dist="63500" dir="135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30204" pitchFamily="34" charset="0"/>
                  <a:cs typeface="Arial"/>
                  <a:sym typeface="Arial"/>
                </a:endParaRPr>
              </a:p>
            </p:txBody>
          </p:sp>
        </p:grpSp>
        <p:sp>
          <p:nvSpPr>
            <p:cNvPr id="17" name="椭圆 7">
              <a:extLst>
                <a:ext uri="{FF2B5EF4-FFF2-40B4-BE49-F238E27FC236}">
                  <a16:creationId xmlns:a16="http://schemas.microsoft.com/office/drawing/2014/main" id="{A11188AB-022B-4EB0-925F-CDD5633C8F7D}"/>
                </a:ext>
              </a:extLst>
            </p:cNvPr>
            <p:cNvSpPr/>
            <p:nvPr/>
          </p:nvSpPr>
          <p:spPr>
            <a:xfrm>
              <a:off x="3340964" y="3752384"/>
              <a:ext cx="687266" cy="687266"/>
            </a:xfrm>
            <a:prstGeom prst="ellipse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30204" pitchFamily="34" charset="0"/>
                <a:ea typeface="微软雅黑" pitchFamily="34" charset="-122"/>
                <a:cs typeface="+mn-cs"/>
                <a:sym typeface="Arial"/>
              </a:endParaRPr>
            </a:p>
          </p:txBody>
        </p:sp>
      </p:grpSp>
      <p:grpSp>
        <p:nvGrpSpPr>
          <p:cNvPr id="35" name="组合 67">
            <a:extLst>
              <a:ext uri="{FF2B5EF4-FFF2-40B4-BE49-F238E27FC236}">
                <a16:creationId xmlns:a16="http://schemas.microsoft.com/office/drawing/2014/main" id="{76F00912-07D5-4542-803E-4397C87536C4}"/>
              </a:ext>
            </a:extLst>
          </p:cNvPr>
          <p:cNvGrpSpPr/>
          <p:nvPr/>
        </p:nvGrpSpPr>
        <p:grpSpPr>
          <a:xfrm>
            <a:off x="5633989" y="3206777"/>
            <a:ext cx="726076" cy="725134"/>
            <a:chOff x="3321560" y="3751502"/>
            <a:chExt cx="726076" cy="725134"/>
          </a:xfrm>
        </p:grpSpPr>
        <p:grpSp>
          <p:nvGrpSpPr>
            <p:cNvPr id="36" name="组合 68">
              <a:extLst>
                <a:ext uri="{FF2B5EF4-FFF2-40B4-BE49-F238E27FC236}">
                  <a16:creationId xmlns:a16="http://schemas.microsoft.com/office/drawing/2014/main" id="{BFF16A76-30B5-472C-B151-DBC6A6C3C0F7}"/>
                </a:ext>
              </a:extLst>
            </p:cNvPr>
            <p:cNvGrpSpPr/>
            <p:nvPr/>
          </p:nvGrpSpPr>
          <p:grpSpPr>
            <a:xfrm>
              <a:off x="3321560" y="3751502"/>
              <a:ext cx="726076" cy="725134"/>
              <a:chOff x="2097688" y="3956966"/>
              <a:chExt cx="2446337" cy="2443163"/>
            </a:xfrm>
          </p:grpSpPr>
          <p:sp>
            <p:nvSpPr>
              <p:cNvPr id="38" name="Oval 52">
                <a:extLst>
                  <a:ext uri="{FF2B5EF4-FFF2-40B4-BE49-F238E27FC236}">
                    <a16:creationId xmlns:a16="http://schemas.microsoft.com/office/drawing/2014/main" id="{94843FCB-7E7E-4A14-83F9-942C1B3E75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7688" y="3956966"/>
                <a:ext cx="2446337" cy="2443163"/>
              </a:xfrm>
              <a:prstGeom prst="ellipse">
                <a:avLst/>
              </a:prstGeom>
              <a:gradFill flip="none" rotWithShape="1">
                <a:gsLst>
                  <a:gs pos="69000">
                    <a:srgbClr val="CCCCCC"/>
                  </a:gs>
                  <a:gs pos="49000">
                    <a:srgbClr val="FFFFFF"/>
                  </a:gs>
                  <a:gs pos="33000">
                    <a:srgbClr val="FFFFFF">
                      <a:lumMod val="85000"/>
                    </a:srgbClr>
                  </a:gs>
                  <a:gs pos="16000">
                    <a:srgbClr val="FFFFFF"/>
                  </a:gs>
                  <a:gs pos="91000">
                    <a:srgbClr val="FFFFFF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215900" dist="889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39" name="Oval 62">
                <a:extLst>
                  <a:ext uri="{FF2B5EF4-FFF2-40B4-BE49-F238E27FC236}">
                    <a16:creationId xmlns:a16="http://schemas.microsoft.com/office/drawing/2014/main" id="{A21ABA08-DEC3-41D2-B491-C9E0F0DAE3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4214" y="4033556"/>
                <a:ext cx="2284414" cy="2284414"/>
              </a:xfrm>
              <a:prstGeom prst="ellipse">
                <a:avLst/>
              </a:prstGeom>
              <a:solidFill>
                <a:srgbClr val="1FABC4"/>
              </a:solidFill>
              <a:ln w="31750">
                <a:gradFill flip="none" rotWithShape="1">
                  <a:gsLst>
                    <a:gs pos="0">
                      <a:srgbClr val="FFFFFF">
                        <a:lumMod val="75000"/>
                      </a:srgbClr>
                    </a:gs>
                    <a:gs pos="100000">
                      <a:srgbClr val="FFFFFF"/>
                    </a:gs>
                  </a:gsLst>
                  <a:lin ang="2700000" scaled="1"/>
                  <a:tileRect/>
                </a:gradFill>
              </a:ln>
              <a:effectLst>
                <a:innerShdw blurRad="114300" dist="63500" dir="135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30204" pitchFamily="34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椭圆 69">
              <a:extLst>
                <a:ext uri="{FF2B5EF4-FFF2-40B4-BE49-F238E27FC236}">
                  <a16:creationId xmlns:a16="http://schemas.microsoft.com/office/drawing/2014/main" id="{8AA255EA-6C90-4A29-A7C3-91F3F9A6F3E8}"/>
                </a:ext>
              </a:extLst>
            </p:cNvPr>
            <p:cNvSpPr/>
            <p:nvPr/>
          </p:nvSpPr>
          <p:spPr>
            <a:xfrm>
              <a:off x="3340964" y="3752384"/>
              <a:ext cx="687266" cy="687266"/>
            </a:xfrm>
            <a:prstGeom prst="ellipse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30204" pitchFamily="34" charset="0"/>
                <a:ea typeface="微软雅黑" pitchFamily="34" charset="-122"/>
                <a:cs typeface="+mn-cs"/>
                <a:sym typeface="Arial"/>
              </a:endParaRPr>
            </a:p>
          </p:txBody>
        </p:sp>
      </p:grpSp>
      <p:grpSp>
        <p:nvGrpSpPr>
          <p:cNvPr id="40" name="组合 62">
            <a:extLst>
              <a:ext uri="{FF2B5EF4-FFF2-40B4-BE49-F238E27FC236}">
                <a16:creationId xmlns:a16="http://schemas.microsoft.com/office/drawing/2014/main" id="{49B23A90-2577-438C-9843-F3B1CEEE64F2}"/>
              </a:ext>
            </a:extLst>
          </p:cNvPr>
          <p:cNvGrpSpPr/>
          <p:nvPr/>
        </p:nvGrpSpPr>
        <p:grpSpPr>
          <a:xfrm>
            <a:off x="5110473" y="4527916"/>
            <a:ext cx="726076" cy="725134"/>
            <a:chOff x="3321560" y="3751502"/>
            <a:chExt cx="726076" cy="725134"/>
          </a:xfrm>
        </p:grpSpPr>
        <p:grpSp>
          <p:nvGrpSpPr>
            <p:cNvPr id="41" name="组合 63">
              <a:extLst>
                <a:ext uri="{FF2B5EF4-FFF2-40B4-BE49-F238E27FC236}">
                  <a16:creationId xmlns:a16="http://schemas.microsoft.com/office/drawing/2014/main" id="{B11E16FB-29DB-491C-8690-021EBABCBAB8}"/>
                </a:ext>
              </a:extLst>
            </p:cNvPr>
            <p:cNvGrpSpPr/>
            <p:nvPr/>
          </p:nvGrpSpPr>
          <p:grpSpPr>
            <a:xfrm>
              <a:off x="3321560" y="3751502"/>
              <a:ext cx="726076" cy="725134"/>
              <a:chOff x="2097688" y="3956966"/>
              <a:chExt cx="2446337" cy="2443163"/>
            </a:xfrm>
          </p:grpSpPr>
          <p:sp>
            <p:nvSpPr>
              <p:cNvPr id="43" name="Oval 52">
                <a:extLst>
                  <a:ext uri="{FF2B5EF4-FFF2-40B4-BE49-F238E27FC236}">
                    <a16:creationId xmlns:a16="http://schemas.microsoft.com/office/drawing/2014/main" id="{27D9BD08-DF36-4F92-A220-3AF5283841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7688" y="3956966"/>
                <a:ext cx="2446337" cy="2443163"/>
              </a:xfrm>
              <a:prstGeom prst="ellipse">
                <a:avLst/>
              </a:prstGeom>
              <a:gradFill flip="none" rotWithShape="1">
                <a:gsLst>
                  <a:gs pos="69000">
                    <a:srgbClr val="CCCCCC"/>
                  </a:gs>
                  <a:gs pos="49000">
                    <a:srgbClr val="FFFFFF"/>
                  </a:gs>
                  <a:gs pos="33000">
                    <a:srgbClr val="FFFFFF">
                      <a:lumMod val="85000"/>
                    </a:srgbClr>
                  </a:gs>
                  <a:gs pos="16000">
                    <a:srgbClr val="FFFFFF"/>
                  </a:gs>
                  <a:gs pos="91000">
                    <a:srgbClr val="FFFFFF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215900" dist="889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44" name="Oval 62">
                <a:extLst>
                  <a:ext uri="{FF2B5EF4-FFF2-40B4-BE49-F238E27FC236}">
                    <a16:creationId xmlns:a16="http://schemas.microsoft.com/office/drawing/2014/main" id="{8B5DC538-E617-4300-A72E-41E263BC2F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4214" y="4033556"/>
                <a:ext cx="2284414" cy="2284414"/>
              </a:xfrm>
              <a:prstGeom prst="ellipse">
                <a:avLst/>
              </a:prstGeom>
              <a:solidFill>
                <a:srgbClr val="E9786A"/>
              </a:solidFill>
              <a:ln w="31750">
                <a:gradFill flip="none" rotWithShape="1">
                  <a:gsLst>
                    <a:gs pos="0">
                      <a:srgbClr val="FFFFFF">
                        <a:lumMod val="75000"/>
                      </a:srgbClr>
                    </a:gs>
                    <a:gs pos="100000">
                      <a:srgbClr val="FFFFFF"/>
                    </a:gs>
                  </a:gsLst>
                  <a:lin ang="2700000" scaled="1"/>
                  <a:tileRect/>
                </a:gradFill>
              </a:ln>
              <a:effectLst>
                <a:innerShdw blurRad="114300" dist="63500" dir="135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30204" pitchFamily="34" charset="0"/>
                  <a:cs typeface="Arial"/>
                  <a:sym typeface="Arial"/>
                </a:endParaRPr>
              </a:p>
            </p:txBody>
          </p:sp>
        </p:grpSp>
        <p:sp>
          <p:nvSpPr>
            <p:cNvPr id="42" name="椭圆 64">
              <a:extLst>
                <a:ext uri="{FF2B5EF4-FFF2-40B4-BE49-F238E27FC236}">
                  <a16:creationId xmlns:a16="http://schemas.microsoft.com/office/drawing/2014/main" id="{879CA0B3-1AEB-461F-890B-D27CFE64FD0E}"/>
                </a:ext>
              </a:extLst>
            </p:cNvPr>
            <p:cNvSpPr/>
            <p:nvPr/>
          </p:nvSpPr>
          <p:spPr>
            <a:xfrm>
              <a:off x="3340964" y="3752384"/>
              <a:ext cx="687266" cy="687266"/>
            </a:xfrm>
            <a:prstGeom prst="ellipse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30204" pitchFamily="34" charset="0"/>
                <a:ea typeface="微软雅黑" pitchFamily="34" charset="-122"/>
                <a:cs typeface="+mn-cs"/>
                <a:sym typeface="Arial"/>
              </a:endParaRPr>
            </a:p>
          </p:txBody>
        </p:sp>
      </p:grp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C5A9D49D-FCE0-441B-81F9-16DC354D5CBF}"/>
              </a:ext>
            </a:extLst>
          </p:cNvPr>
          <p:cNvSpPr txBox="1"/>
          <p:nvPr/>
        </p:nvSpPr>
        <p:spPr>
          <a:xfrm>
            <a:off x="5494550" y="2004432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hangingPunct="1">
              <a:buClr>
                <a:srgbClr val="000000"/>
              </a:buClr>
              <a:buFont typeface="Arial"/>
              <a:buNone/>
            </a:pPr>
            <a:r>
              <a:rPr kumimoji="1" lang="en-US" altLang="zh-TW" sz="1400" b="1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60%</a:t>
            </a:r>
            <a:endParaRPr kumimoji="1" lang="zh-TW" altLang="en-US" sz="1400" b="1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676E71CF-8BF5-4671-A15A-5B94B09E1B9D}"/>
              </a:ext>
            </a:extLst>
          </p:cNvPr>
          <p:cNvSpPr txBox="1"/>
          <p:nvPr/>
        </p:nvSpPr>
        <p:spPr>
          <a:xfrm>
            <a:off x="5768321" y="3415810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hangingPunct="1">
              <a:buClr>
                <a:srgbClr val="000000"/>
              </a:buClr>
              <a:buFont typeface="Arial"/>
              <a:buNone/>
            </a:pPr>
            <a:r>
              <a:rPr lang="en-US" altLang="zh-TW" sz="1400" b="1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3</a:t>
            </a:r>
            <a:r>
              <a:rPr kumimoji="1" lang="en-US" altLang="zh-TW" sz="1400" b="1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0%</a:t>
            </a:r>
            <a:endParaRPr kumimoji="1" lang="zh-TW" altLang="en-US" sz="1400" b="1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34E8FA95-A66E-4585-84C2-C78B7CD8F9FF}"/>
              </a:ext>
            </a:extLst>
          </p:cNvPr>
          <p:cNvSpPr txBox="1"/>
          <p:nvPr/>
        </p:nvSpPr>
        <p:spPr>
          <a:xfrm>
            <a:off x="5235100" y="4731397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hangingPunct="1">
              <a:buClr>
                <a:srgbClr val="000000"/>
              </a:buClr>
              <a:buFont typeface="Arial"/>
              <a:buNone/>
            </a:pPr>
            <a:r>
              <a:rPr kumimoji="1" lang="en-US" altLang="zh-TW" sz="1400" b="1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10%</a:t>
            </a:r>
            <a:endParaRPr kumimoji="1" lang="zh-TW" altLang="en-US" sz="1400" b="1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48" name="肘形接點 31">
            <a:extLst>
              <a:ext uri="{FF2B5EF4-FFF2-40B4-BE49-F238E27FC236}">
                <a16:creationId xmlns:a16="http://schemas.microsoft.com/office/drawing/2014/main" id="{04340BB5-4A79-4F8E-994B-C542C38DF607}"/>
              </a:ext>
            </a:extLst>
          </p:cNvPr>
          <p:cNvCxnSpPr>
            <a:cxnSpLocks/>
          </p:cNvCxnSpPr>
          <p:nvPr/>
        </p:nvCxnSpPr>
        <p:spPr>
          <a:xfrm>
            <a:off x="6309822" y="2064306"/>
            <a:ext cx="707693" cy="372559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5E5E5E"/>
            </a:solidFill>
            <a:prstDash val="solid"/>
            <a:headEnd type="oval"/>
            <a:tailEnd type="oval"/>
          </a:ln>
          <a:effectLst/>
        </p:spPr>
      </p:cxnSp>
      <p:cxnSp>
        <p:nvCxnSpPr>
          <p:cNvPr id="49" name="肘形接點 31">
            <a:extLst>
              <a:ext uri="{FF2B5EF4-FFF2-40B4-BE49-F238E27FC236}">
                <a16:creationId xmlns:a16="http://schemas.microsoft.com/office/drawing/2014/main" id="{BE2D533C-BC30-4667-AEEC-A343C5134355}"/>
              </a:ext>
            </a:extLst>
          </p:cNvPr>
          <p:cNvCxnSpPr>
            <a:cxnSpLocks/>
          </p:cNvCxnSpPr>
          <p:nvPr/>
        </p:nvCxnSpPr>
        <p:spPr>
          <a:xfrm>
            <a:off x="6533174" y="3562913"/>
            <a:ext cx="707693" cy="372559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5E5E5E"/>
            </a:solidFill>
            <a:prstDash val="solid"/>
            <a:headEnd type="oval"/>
            <a:tailEnd type="oval"/>
          </a:ln>
          <a:effectLst/>
        </p:spPr>
      </p:cxnSp>
      <p:cxnSp>
        <p:nvCxnSpPr>
          <p:cNvPr id="50" name="肘形接點 31">
            <a:extLst>
              <a:ext uri="{FF2B5EF4-FFF2-40B4-BE49-F238E27FC236}">
                <a16:creationId xmlns:a16="http://schemas.microsoft.com/office/drawing/2014/main" id="{8955745C-C892-47F7-8ACD-DE6E335E0224}"/>
              </a:ext>
            </a:extLst>
          </p:cNvPr>
          <p:cNvCxnSpPr>
            <a:cxnSpLocks/>
          </p:cNvCxnSpPr>
          <p:nvPr/>
        </p:nvCxnSpPr>
        <p:spPr>
          <a:xfrm>
            <a:off x="6001606" y="4946984"/>
            <a:ext cx="707693" cy="372559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5E5E5E"/>
            </a:solidFill>
            <a:prstDash val="solid"/>
            <a:headEnd type="oval"/>
            <a:tailEnd type="oval"/>
          </a:ln>
          <a:effectLst/>
        </p:spPr>
      </p:cxn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171D6322-E079-4D18-A7D4-D6C0CC96290C}"/>
              </a:ext>
            </a:extLst>
          </p:cNvPr>
          <p:cNvSpPr txBox="1"/>
          <p:nvPr/>
        </p:nvSpPr>
        <p:spPr>
          <a:xfrm>
            <a:off x="7102859" y="2068164"/>
            <a:ext cx="1800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hangingPunct="1">
              <a:buClr>
                <a:srgbClr val="000000"/>
              </a:buClr>
              <a:buFont typeface="Arial"/>
              <a:buNone/>
            </a:pPr>
            <a:r>
              <a:rPr kumimoji="1" lang="zh-TW" altLang="en-US" sz="1400" b="1" dirty="0">
                <a:latin typeface="Arial"/>
                <a:cs typeface="Arial"/>
                <a:sym typeface="Arial"/>
              </a:rPr>
              <a:t>會員行銷、活動操作</a:t>
            </a: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55C2C002-129A-4483-9370-4D7C9F63A23E}"/>
              </a:ext>
            </a:extLst>
          </p:cNvPr>
          <p:cNvSpPr txBox="1"/>
          <p:nvPr/>
        </p:nvSpPr>
        <p:spPr>
          <a:xfrm>
            <a:off x="7272948" y="3554832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hangingPunct="1">
              <a:buClr>
                <a:srgbClr val="000000"/>
              </a:buClr>
              <a:buFont typeface="Arial"/>
              <a:buNone/>
            </a:pPr>
            <a:r>
              <a:rPr kumimoji="1" lang="zh-TW" altLang="en-US" sz="1400" b="1" dirty="0">
                <a:latin typeface="Arial"/>
                <a:cs typeface="Arial"/>
                <a:sym typeface="Arial"/>
              </a:rPr>
              <a:t>售後客服</a:t>
            </a: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8EE5766F-B543-4FE8-AD01-741864EEC2D5}"/>
              </a:ext>
            </a:extLst>
          </p:cNvPr>
          <p:cNvSpPr txBox="1"/>
          <p:nvPr/>
        </p:nvSpPr>
        <p:spPr>
          <a:xfrm>
            <a:off x="6779986" y="4968555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hangingPunct="1">
              <a:buClr>
                <a:srgbClr val="000000"/>
              </a:buClr>
              <a:buFont typeface="Arial"/>
              <a:buNone/>
            </a:pPr>
            <a:r>
              <a:rPr kumimoji="1" lang="zh-TW" altLang="en-US" sz="1400" b="1" dirty="0">
                <a:latin typeface="Arial"/>
                <a:cs typeface="Arial"/>
                <a:sym typeface="Arial"/>
              </a:rPr>
              <a:t>通路經銷、門市</a:t>
            </a: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144A0AD5-00F1-4C9C-943A-6848CAA83ED9}"/>
              </a:ext>
            </a:extLst>
          </p:cNvPr>
          <p:cNvSpPr txBox="1"/>
          <p:nvPr/>
        </p:nvSpPr>
        <p:spPr>
          <a:xfrm>
            <a:off x="7102859" y="2317105"/>
            <a:ext cx="4155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1">
              <a:buClr>
                <a:srgbClr val="000000"/>
              </a:buClr>
              <a:buFont typeface="Arial"/>
              <a:buNone/>
            </a:pPr>
            <a:r>
              <a:rPr kumimoji="1" lang="zh-TW" altLang="en-US" sz="1200" dirty="0">
                <a:latin typeface="Arial"/>
                <a:cs typeface="Arial"/>
                <a:sym typeface="Arial"/>
              </a:rPr>
              <a:t>大部分的</a:t>
            </a:r>
            <a:r>
              <a:rPr kumimoji="1" lang="en-US" altLang="zh-TW" sz="1200" dirty="0">
                <a:latin typeface="Arial"/>
                <a:cs typeface="Arial"/>
                <a:sym typeface="Arial"/>
              </a:rPr>
              <a:t>B2C</a:t>
            </a:r>
            <a:r>
              <a:rPr kumimoji="1" lang="zh-TW" altLang="en-US" sz="1200" dirty="0">
                <a:latin typeface="Arial"/>
                <a:cs typeface="Arial"/>
                <a:sym typeface="Arial"/>
              </a:rPr>
              <a:t>多以會員經營為主，經營會員等級、分析產品銷售狀況、通路銷售成績，執行定期與不定期的行銷操作，提升品牌能見度、持續創造品牌銷售佳績</a:t>
            </a: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360431A0-9CA7-4DF6-B438-3AE58BAA73AE}"/>
              </a:ext>
            </a:extLst>
          </p:cNvPr>
          <p:cNvSpPr txBox="1"/>
          <p:nvPr/>
        </p:nvSpPr>
        <p:spPr>
          <a:xfrm>
            <a:off x="7272948" y="3803773"/>
            <a:ext cx="4155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1">
              <a:buClr>
                <a:srgbClr val="000000"/>
              </a:buClr>
              <a:buFont typeface="Arial"/>
              <a:buNone/>
            </a:pPr>
            <a:r>
              <a:rPr kumimoji="1" lang="zh-TW" altLang="en-US" sz="1200" dirty="0">
                <a:latin typeface="Arial"/>
                <a:cs typeface="Arial"/>
                <a:sym typeface="Arial"/>
              </a:rPr>
              <a:t>開始累積會員數、品牌知名度提升，客服工作量會逐漸地變得很重要，需要有完整的服務流程，才能讓顧客有極佳的品牌體驗，加深品牌與顧客之間的黏著度，服務體驗過程中所留下的顧客聲音，相對非常重要的</a:t>
            </a: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5AE7246B-BBC1-4A89-B805-3CEE8863EF9C}"/>
              </a:ext>
            </a:extLst>
          </p:cNvPr>
          <p:cNvSpPr txBox="1"/>
          <p:nvPr/>
        </p:nvSpPr>
        <p:spPr>
          <a:xfrm>
            <a:off x="6779986" y="5221346"/>
            <a:ext cx="4155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1">
              <a:buClr>
                <a:srgbClr val="000000"/>
              </a:buClr>
              <a:buFont typeface="Arial"/>
              <a:buNone/>
            </a:pPr>
            <a:r>
              <a:rPr kumimoji="1" lang="zh-TW" altLang="en-US" sz="1200" dirty="0">
                <a:latin typeface="Arial"/>
                <a:cs typeface="Arial"/>
                <a:sym typeface="Arial"/>
              </a:rPr>
              <a:t>除了基本官網之外，品牌可能會有業務在拓展異業結盟、經銷代理、鋪店在各大通路上，透過業務推廣方式讓產品曝光在不同管道上</a:t>
            </a:r>
            <a:endParaRPr kumimoji="1" lang="en-US" altLang="zh-TW" sz="1200" dirty="0"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BF8469-A873-4BFD-96A7-11B6BBEFC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收到邀請信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AEEC14E-5170-4677-8644-9D15955C846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30</a:t>
            </a:fld>
            <a:endParaRPr lang="zh-TW" altLang="en-US"/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3C421567-1983-4C2F-821C-F565D43AC03B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642918" y="931152"/>
            <a:ext cx="10387032" cy="145009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rgbClr val="2987B8"/>
              </a:buClr>
            </a:pPr>
            <a:r>
              <a:rPr lang="zh-TW" altLang="en-US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管理者邀請帳號後，使用者會收到帳號邀請信，請收信後點選連結變更密碼</a:t>
            </a:r>
          </a:p>
          <a:p>
            <a:pPr>
              <a:buClr>
                <a:srgbClr val="2987B8"/>
              </a:buClr>
            </a:pPr>
            <a:r>
              <a:rPr lang="zh-TW" altLang="en-US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點選連結後，連結立即失效，當下如未依照指示變更密碼，後續登入系統需使用忘記密碼重新設定</a:t>
            </a:r>
          </a:p>
        </p:txBody>
      </p:sp>
      <p:sp>
        <p:nvSpPr>
          <p:cNvPr id="6" name="Google Shape;355;p6">
            <a:extLst>
              <a:ext uri="{FF2B5EF4-FFF2-40B4-BE49-F238E27FC236}">
                <a16:creationId xmlns:a16="http://schemas.microsoft.com/office/drawing/2014/main" id="{D584A976-D412-4585-B66F-442095F72280}"/>
              </a:ext>
            </a:extLst>
          </p:cNvPr>
          <p:cNvSpPr txBox="1"/>
          <p:nvPr/>
        </p:nvSpPr>
        <p:spPr>
          <a:xfrm>
            <a:off x="7282542" y="2707368"/>
            <a:ext cx="4718957" cy="1754326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hangingPunct="1">
              <a:buClr>
                <a:srgbClr val="000000"/>
              </a:buClr>
              <a:buFont typeface="Arial"/>
              <a:buNone/>
            </a:pPr>
            <a:r>
              <a:rPr lang="zh-TW" altLang="en-US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注意</a:t>
            </a:r>
            <a:r>
              <a:rPr lang="zh-TW" altLang="en-US" dirty="0">
                <a:latin typeface="Microsoft JhengHei"/>
                <a:ea typeface="Microsoft JhengHei"/>
                <a:cs typeface="Microsoft JhengHei"/>
                <a:sym typeface="Microsoft JhengHei"/>
              </a:rPr>
              <a:t>：</a:t>
            </a:r>
            <a:endParaRPr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indent="-342900" hangingPunct="1"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zh-TW" altLang="en-US" dirty="0">
                <a:latin typeface="Microsoft JhengHei"/>
                <a:ea typeface="Microsoft JhengHei"/>
                <a:cs typeface="Microsoft JhengHei"/>
                <a:sym typeface="Microsoft JhengHei"/>
              </a:rPr>
              <a:t>收到信件後，請於</a:t>
            </a:r>
            <a:r>
              <a:rPr lang="en-US" alt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24</a:t>
            </a:r>
            <a:r>
              <a:rPr lang="zh-TW" altLang="en-US" dirty="0">
                <a:latin typeface="Microsoft JhengHei"/>
                <a:ea typeface="Microsoft JhengHei"/>
                <a:cs typeface="Microsoft JhengHei"/>
                <a:sym typeface="Microsoft JhengHei"/>
              </a:rPr>
              <a:t>小時內點擊</a:t>
            </a:r>
            <a:r>
              <a:rPr lang="zh-TW" altLang="en-US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連結</a:t>
            </a:r>
            <a:r>
              <a:rPr lang="zh-TW" altLang="en-US" dirty="0">
                <a:latin typeface="Microsoft JhengHei"/>
                <a:ea typeface="Microsoft JhengHei"/>
                <a:cs typeface="Microsoft JhengHei"/>
                <a:sym typeface="Microsoft JhengHei"/>
              </a:rPr>
              <a:t>進入網站中</a:t>
            </a:r>
            <a:r>
              <a:rPr lang="zh-TW" altLang="en-US" dirty="0">
                <a:solidFill>
                  <a:srgbClr val="0432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輸入密碼</a:t>
            </a:r>
            <a:r>
              <a:rPr lang="en-US" altLang="zh-TW" dirty="0">
                <a:solidFill>
                  <a:srgbClr val="0432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zh-TW" altLang="en-US" dirty="0">
                <a:solidFill>
                  <a:srgbClr val="0432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自行設定密碼</a:t>
            </a:r>
            <a:r>
              <a:rPr lang="en-US" altLang="zh-TW" dirty="0">
                <a:solidFill>
                  <a:srgbClr val="0432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endParaRPr sz="1400" dirty="0">
              <a:latin typeface="Arial"/>
              <a:cs typeface="Arial"/>
              <a:sym typeface="Arial"/>
            </a:endParaRPr>
          </a:p>
          <a:p>
            <a:pPr marL="342900" indent="-342900" hangingPunct="1"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zh-TW" altLang="en-US" dirty="0">
                <a:latin typeface="Microsoft JhengHei"/>
                <a:ea typeface="Microsoft JhengHei"/>
                <a:cs typeface="Microsoft JhengHei"/>
                <a:sym typeface="Microsoft JhengHei"/>
              </a:rPr>
              <a:t>該連結只能點選一次</a:t>
            </a:r>
            <a:endParaRPr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indent="-342900" hangingPunct="1"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zh-TW" altLang="en-US" dirty="0">
                <a:latin typeface="Microsoft JhengHei"/>
                <a:ea typeface="Microsoft JhengHei"/>
                <a:cs typeface="Microsoft JhengHei"/>
                <a:sym typeface="Microsoft JhengHei"/>
              </a:rPr>
              <a:t>如點擊後並未立刻設定密碼，請點選登入網址後，使用忘記密碼功能進行設定</a:t>
            </a:r>
            <a:endParaRPr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" name="Google Shape;356;p6">
            <a:extLst>
              <a:ext uri="{FF2B5EF4-FFF2-40B4-BE49-F238E27FC236}">
                <a16:creationId xmlns:a16="http://schemas.microsoft.com/office/drawing/2014/main" id="{774D6E27-0BFA-4CB3-85A7-AB12B9393273}"/>
              </a:ext>
            </a:extLst>
          </p:cNvPr>
          <p:cNvSpPr txBox="1"/>
          <p:nvPr/>
        </p:nvSpPr>
        <p:spPr>
          <a:xfrm>
            <a:off x="7411831" y="5311583"/>
            <a:ext cx="458966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hangingPunct="1">
              <a:buClr>
                <a:srgbClr val="000000"/>
              </a:buClr>
              <a:buFont typeface="Arial"/>
              <a:buNone/>
            </a:pPr>
            <a:r>
              <a:rPr lang="zh-TW" altLang="en-US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*如果沒有收到信，請到垃圾信箱中確認*</a:t>
            </a:r>
            <a:endParaRPr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64E164E-0CE3-4805-B71C-0D46A7759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49" y="2707368"/>
            <a:ext cx="6480000" cy="293195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0906DC8-EF2E-41FB-BAF9-D4847A2809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604" b="-3836"/>
          <a:stretch/>
        </p:blipFill>
        <p:spPr>
          <a:xfrm>
            <a:off x="594224" y="2058849"/>
            <a:ext cx="10210769" cy="3835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4157925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13D423D-3062-4B57-8F99-3522EC470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自訂密碼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B16F25C-379A-47EF-8FB7-7532CC7193A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31</a:t>
            </a:fld>
            <a:endParaRPr lang="zh-TW" altLang="en-US"/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4CFB4E3C-B62F-4072-8C1D-C0EC3737C602}"/>
              </a:ext>
            </a:extLst>
          </p:cNvPr>
          <p:cNvSpPr txBox="1">
            <a:spLocks/>
          </p:cNvSpPr>
          <p:nvPr/>
        </p:nvSpPr>
        <p:spPr>
          <a:xfrm>
            <a:off x="642918" y="931152"/>
            <a:ext cx="10387032" cy="1450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>
            <a:lvl1pPr marL="269999" marR="0" indent="-269999" algn="l" defTabSz="6858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F7902D"/>
              </a:buClr>
              <a:buSzPct val="80000"/>
              <a:buFontTx/>
              <a:buChar char="■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微軟正黑體"/>
                <a:ea typeface="微軟正黑體"/>
                <a:cs typeface="微軟正黑體"/>
                <a:sym typeface="微軟正黑體"/>
              </a:defRPr>
            </a:lvl1pPr>
            <a:lvl2pPr marL="868627" marR="0" indent="-411427" algn="l" defTabSz="6858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F7902D"/>
              </a:buClr>
              <a:buSzPct val="80000"/>
              <a:buFontTx/>
              <a:buChar char="■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微軟正黑體"/>
                <a:ea typeface="微軟正黑體"/>
                <a:cs typeface="微軟正黑體"/>
                <a:sym typeface="微軟正黑體"/>
              </a:defRPr>
            </a:lvl2pPr>
            <a:lvl3pPr marL="1394398" marR="0" indent="-479998" algn="l" defTabSz="6858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F7902D"/>
              </a:buClr>
              <a:buSzPct val="80000"/>
              <a:buFontTx/>
              <a:buChar char="■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微軟正黑體"/>
                <a:ea typeface="微軟正黑體"/>
                <a:cs typeface="微軟正黑體"/>
                <a:sym typeface="微軟正黑體"/>
              </a:defRPr>
            </a:lvl3pPr>
            <a:lvl4pPr marL="1947598" marR="0" indent="-576000" algn="l" defTabSz="6858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F7902D"/>
              </a:buClr>
              <a:buSzPct val="80000"/>
              <a:buFontTx/>
              <a:buChar char="●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微軟正黑體"/>
                <a:ea typeface="微軟正黑體"/>
                <a:cs typeface="微軟正黑體"/>
                <a:sym typeface="微軟正黑體"/>
              </a:defRPr>
            </a:lvl4pPr>
            <a:lvl5pPr marL="2235200" marR="0" indent="-406400" algn="l" defTabSz="6858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F7902D"/>
              </a:buClr>
              <a:buSzPct val="100000"/>
              <a:buFontTx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微軟正黑體"/>
                <a:ea typeface="微軟正黑體"/>
                <a:cs typeface="微軟正黑體"/>
                <a:sym typeface="微軟正黑體"/>
              </a:defRPr>
            </a:lvl5pPr>
            <a:lvl6pPr marL="1952625" marR="0" indent="-238125" algn="l" defTabSz="6858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F7902D"/>
              </a:buClr>
              <a:buSzPct val="100000"/>
              <a:buFontTx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微軟正黑體"/>
                <a:ea typeface="微軟正黑體"/>
                <a:cs typeface="微軟正黑體"/>
                <a:sym typeface="微軟正黑體"/>
              </a:defRPr>
            </a:lvl6pPr>
            <a:lvl7pPr marL="2295525" marR="0" indent="-238125" algn="l" defTabSz="6858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F7902D"/>
              </a:buClr>
              <a:buSzPct val="100000"/>
              <a:buFontTx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微軟正黑體"/>
                <a:ea typeface="微軟正黑體"/>
                <a:cs typeface="微軟正黑體"/>
                <a:sym typeface="微軟正黑體"/>
              </a:defRPr>
            </a:lvl7pPr>
            <a:lvl8pPr marL="2638425" marR="0" indent="-238125" algn="l" defTabSz="6858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F7902D"/>
              </a:buClr>
              <a:buSzPct val="100000"/>
              <a:buFontTx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微軟正黑體"/>
                <a:ea typeface="微軟正黑體"/>
                <a:cs typeface="微軟正黑體"/>
                <a:sym typeface="微軟正黑體"/>
              </a:defRPr>
            </a:lvl8pPr>
            <a:lvl9pPr marL="2981325" marR="0" indent="-238125" algn="l" defTabSz="6858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F7902D"/>
              </a:buClr>
              <a:buSzPct val="100000"/>
              <a:buFontTx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微軟正黑體"/>
                <a:ea typeface="微軟正黑體"/>
                <a:cs typeface="微軟正黑體"/>
                <a:sym typeface="微軟正黑體"/>
              </a:defRPr>
            </a:lvl9pPr>
          </a:lstStyle>
          <a:p>
            <a:pPr hangingPunct="1">
              <a:buClr>
                <a:srgbClr val="2987B8"/>
              </a:buClr>
            </a:pPr>
            <a:r>
              <a:rPr lang="zh-TW" altLang="en-US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點選</a:t>
            </a:r>
            <a:r>
              <a:rPr lang="zh-TW" altLang="en-US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連結</a:t>
            </a:r>
            <a:r>
              <a:rPr lang="zh-TW" altLang="en-US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後，出現的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自訂密碼</a:t>
            </a:r>
            <a:r>
              <a:rPr lang="zh-TW" altLang="en-US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畫面，開始自訂密碼</a:t>
            </a:r>
          </a:p>
        </p:txBody>
      </p:sp>
      <p:sp>
        <p:nvSpPr>
          <p:cNvPr id="8" name="Google Shape;368;p7">
            <a:extLst>
              <a:ext uri="{FF2B5EF4-FFF2-40B4-BE49-F238E27FC236}">
                <a16:creationId xmlns:a16="http://schemas.microsoft.com/office/drawing/2014/main" id="{52A953D8-4099-4B36-97DD-E5BF19A21F6D}"/>
              </a:ext>
            </a:extLst>
          </p:cNvPr>
          <p:cNvSpPr/>
          <p:nvPr/>
        </p:nvSpPr>
        <p:spPr>
          <a:xfrm>
            <a:off x="939114" y="5290258"/>
            <a:ext cx="10551263" cy="1044818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hangingPunct="1">
              <a:buClr>
                <a:srgbClr val="000000"/>
              </a:buClr>
              <a:buFont typeface="Arial"/>
              <a:buNone/>
            </a:pPr>
            <a:r>
              <a:rPr lang="zh-TW" altLang="en-US" sz="28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！注意！</a:t>
            </a:r>
            <a:endParaRPr sz="28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algn="ctr" hangingPunct="1">
              <a:buClr>
                <a:srgbClr val="000000"/>
              </a:buClr>
              <a:buFont typeface="Arial"/>
              <a:buNone/>
            </a:pPr>
            <a:r>
              <a:rPr lang="zh-TW" altLang="en-US" sz="2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密碼自行設定後，請熟記！此為正式站台登入密碼</a:t>
            </a:r>
            <a:endParaRPr sz="1400" dirty="0">
              <a:solidFill>
                <a:schemeClr val="bg1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00C2B17B-DA51-46FC-8979-593278F0C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259" y="1533333"/>
            <a:ext cx="5599479" cy="364243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92890591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extLst>
              <a:ext uri="{FF2B5EF4-FFF2-40B4-BE49-F238E27FC236}">
                <a16:creationId xmlns:a16="http://schemas.microsoft.com/office/drawing/2014/main" id="{2A0E87C8-E7AB-41A1-B511-6E8BB2FE2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4339" y="3393671"/>
            <a:ext cx="1639385" cy="720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4CEBE4C-A7FD-4E44-8306-381603AB8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記事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DF0D680-320D-47A4-8DA4-E88D02C0BFC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32</a:t>
            </a:fld>
            <a:endParaRPr lang="zh-TW" altLang="en-US"/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DF8E7FC4-3D1E-402B-89C3-5E5721810C21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642918" y="931152"/>
            <a:ext cx="10387032" cy="145009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rgbClr val="2987B8"/>
              </a:buClr>
            </a:pPr>
            <a:r>
              <a:rPr lang="zh-TW" altLang="en-US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何謂「記事」：用來記載服務歷程，可供業務、客服</a:t>
            </a:r>
            <a:r>
              <a:rPr lang="en-US" altLang="zh-TW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…</a:t>
            </a:r>
            <a:r>
              <a:rPr lang="zh-TW" altLang="en-US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等會與客戶接觸同仁使用，與客戶接觸歷史的記述對於企業在服務或銷售上都有很大的幫助</a:t>
            </a:r>
          </a:p>
        </p:txBody>
      </p:sp>
      <p:sp>
        <p:nvSpPr>
          <p:cNvPr id="6" name="Google Shape;440;p13">
            <a:extLst>
              <a:ext uri="{FF2B5EF4-FFF2-40B4-BE49-F238E27FC236}">
                <a16:creationId xmlns:a16="http://schemas.microsoft.com/office/drawing/2014/main" id="{07574768-477A-4BE1-88C6-10164A477637}"/>
              </a:ext>
            </a:extLst>
          </p:cNvPr>
          <p:cNvSpPr/>
          <p:nvPr/>
        </p:nvSpPr>
        <p:spPr>
          <a:xfrm>
            <a:off x="288710" y="6176908"/>
            <a:ext cx="4171026" cy="501533"/>
          </a:xfrm>
          <a:prstGeom prst="rect">
            <a:avLst/>
          </a:prstGeom>
          <a:solidFill>
            <a:srgbClr val="4BACC6"/>
          </a:solidFill>
          <a:ln w="25400" cap="flat" cmpd="sng">
            <a:solidFill>
              <a:srgbClr val="367D9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CRM </a:t>
            </a:r>
            <a:r>
              <a: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使用重點功能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Google Shape;431;p13">
            <a:extLst>
              <a:ext uri="{FF2B5EF4-FFF2-40B4-BE49-F238E27FC236}">
                <a16:creationId xmlns:a16="http://schemas.microsoft.com/office/drawing/2014/main" id="{87395F77-C80E-48F2-99E5-4F837CCF3AC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1470" y="1874047"/>
            <a:ext cx="1784758" cy="1784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F420723-1533-4B49-AEF7-CE5591EAF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0073" y="4194880"/>
            <a:ext cx="1549400" cy="1422400"/>
          </a:xfrm>
          <a:prstGeom prst="rect">
            <a:avLst/>
          </a:prstGeom>
        </p:spPr>
      </p:pic>
      <p:sp>
        <p:nvSpPr>
          <p:cNvPr id="9" name="Google Shape;435;p13">
            <a:extLst>
              <a:ext uri="{FF2B5EF4-FFF2-40B4-BE49-F238E27FC236}">
                <a16:creationId xmlns:a16="http://schemas.microsoft.com/office/drawing/2014/main" id="{DA66DF5D-98D8-4160-87AC-CBDD1E14D06B}"/>
              </a:ext>
            </a:extLst>
          </p:cNvPr>
          <p:cNvSpPr txBox="1"/>
          <p:nvPr/>
        </p:nvSpPr>
        <p:spPr>
          <a:xfrm>
            <a:off x="957943" y="3474139"/>
            <a:ext cx="9449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hangingPunct="1">
              <a:buClr>
                <a:srgbClr val="000000"/>
              </a:buClr>
              <a:buFont typeface="Arial"/>
              <a:buNone/>
            </a:pPr>
            <a:r>
              <a:rPr lang="zh-TW" altLang="en-US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公司</a:t>
            </a:r>
            <a:endParaRPr sz="1400" dirty="0"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424;p13">
            <a:extLst>
              <a:ext uri="{FF2B5EF4-FFF2-40B4-BE49-F238E27FC236}">
                <a16:creationId xmlns:a16="http://schemas.microsoft.com/office/drawing/2014/main" id="{9CB6E3C9-C422-436C-AEE1-42FE17787AF7}"/>
              </a:ext>
            </a:extLst>
          </p:cNvPr>
          <p:cNvSpPr txBox="1"/>
          <p:nvPr/>
        </p:nvSpPr>
        <p:spPr>
          <a:xfrm>
            <a:off x="3132311" y="5751595"/>
            <a:ext cx="9449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hangingPunct="1">
              <a:buClr>
                <a:srgbClr val="000000"/>
              </a:buClr>
              <a:buFont typeface="Arial"/>
              <a:buNone/>
            </a:pPr>
            <a:r>
              <a:rPr lang="zh-TW" altLang="en-US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客戶</a:t>
            </a:r>
            <a:endParaRPr sz="1400" dirty="0">
              <a:latin typeface="Arial"/>
              <a:cs typeface="Arial"/>
              <a:sym typeface="Arial"/>
            </a:endParaRPr>
          </a:p>
        </p:txBody>
      </p:sp>
      <p:cxnSp>
        <p:nvCxnSpPr>
          <p:cNvPr id="11" name="Google Shape;432;p13">
            <a:extLst>
              <a:ext uri="{FF2B5EF4-FFF2-40B4-BE49-F238E27FC236}">
                <a16:creationId xmlns:a16="http://schemas.microsoft.com/office/drawing/2014/main" id="{BF4F0518-7CCD-4E49-8776-6B87E610BEBE}"/>
              </a:ext>
            </a:extLst>
          </p:cNvPr>
          <p:cNvCxnSpPr/>
          <p:nvPr/>
        </p:nvCxnSpPr>
        <p:spPr>
          <a:xfrm>
            <a:off x="2160469" y="2786780"/>
            <a:ext cx="3642135" cy="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2" name="Google Shape;433;p13">
            <a:extLst>
              <a:ext uri="{FF2B5EF4-FFF2-40B4-BE49-F238E27FC236}">
                <a16:creationId xmlns:a16="http://schemas.microsoft.com/office/drawing/2014/main" id="{97DD8B06-8D89-4855-9D13-60454890E021}"/>
              </a:ext>
            </a:extLst>
          </p:cNvPr>
          <p:cNvSpPr txBox="1"/>
          <p:nvPr/>
        </p:nvSpPr>
        <p:spPr>
          <a:xfrm>
            <a:off x="2604856" y="2411010"/>
            <a:ext cx="320765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hangingPunct="1">
              <a:buClr>
                <a:srgbClr val="000000"/>
              </a:buClr>
              <a:buFont typeface="Arial"/>
              <a:buNone/>
            </a:pPr>
            <a:r>
              <a:rPr lang="zh-TW" altLang="en-US" sz="1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日常接觸、開發、服務</a:t>
            </a:r>
            <a:endParaRPr sz="1400" dirty="0">
              <a:latin typeface="Arial"/>
              <a:cs typeface="Arial"/>
              <a:sym typeface="Arial"/>
            </a:endParaRPr>
          </a:p>
        </p:txBody>
      </p:sp>
      <p:cxnSp>
        <p:nvCxnSpPr>
          <p:cNvPr id="13" name="Google Shape;427;p13">
            <a:extLst>
              <a:ext uri="{FF2B5EF4-FFF2-40B4-BE49-F238E27FC236}">
                <a16:creationId xmlns:a16="http://schemas.microsoft.com/office/drawing/2014/main" id="{940BC62C-7386-4FA3-BA5C-020D4F3BD41B}"/>
              </a:ext>
            </a:extLst>
          </p:cNvPr>
          <p:cNvCxnSpPr/>
          <p:nvPr/>
        </p:nvCxnSpPr>
        <p:spPr>
          <a:xfrm>
            <a:off x="4922175" y="4986733"/>
            <a:ext cx="4093028" cy="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4" name="Google Shape;428;p13">
            <a:extLst>
              <a:ext uri="{FF2B5EF4-FFF2-40B4-BE49-F238E27FC236}">
                <a16:creationId xmlns:a16="http://schemas.microsoft.com/office/drawing/2014/main" id="{17CED470-2174-4CF8-99D0-1956C254B456}"/>
              </a:ext>
            </a:extLst>
          </p:cNvPr>
          <p:cNvCxnSpPr/>
          <p:nvPr/>
        </p:nvCxnSpPr>
        <p:spPr>
          <a:xfrm>
            <a:off x="4922175" y="6176908"/>
            <a:ext cx="4114799" cy="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5" name="Google Shape;425;p13">
            <a:extLst>
              <a:ext uri="{FF2B5EF4-FFF2-40B4-BE49-F238E27FC236}">
                <a16:creationId xmlns:a16="http://schemas.microsoft.com/office/drawing/2014/main" id="{A6EFD0E2-89F7-493B-8D88-B1A194C6A111}"/>
              </a:ext>
            </a:extLst>
          </p:cNvPr>
          <p:cNvCxnSpPr/>
          <p:nvPr/>
        </p:nvCxnSpPr>
        <p:spPr>
          <a:xfrm>
            <a:off x="4922175" y="3767536"/>
            <a:ext cx="0" cy="2409372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" name="Google Shape;427;p13">
            <a:extLst>
              <a:ext uri="{FF2B5EF4-FFF2-40B4-BE49-F238E27FC236}">
                <a16:creationId xmlns:a16="http://schemas.microsoft.com/office/drawing/2014/main" id="{82E08E90-3211-4E9B-9D6A-9289E4F4504B}"/>
              </a:ext>
            </a:extLst>
          </p:cNvPr>
          <p:cNvCxnSpPr/>
          <p:nvPr/>
        </p:nvCxnSpPr>
        <p:spPr>
          <a:xfrm>
            <a:off x="4922175" y="3767536"/>
            <a:ext cx="4093028" cy="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7" name="Google Shape;429;p13">
            <a:extLst>
              <a:ext uri="{FF2B5EF4-FFF2-40B4-BE49-F238E27FC236}">
                <a16:creationId xmlns:a16="http://schemas.microsoft.com/office/drawing/2014/main" id="{C4C716B4-D573-4522-99C8-85086A69D061}"/>
              </a:ext>
            </a:extLst>
          </p:cNvPr>
          <p:cNvSpPr txBox="1"/>
          <p:nvPr/>
        </p:nvSpPr>
        <p:spPr>
          <a:xfrm>
            <a:off x="5829317" y="3421849"/>
            <a:ext cx="320765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hangingPunct="1">
              <a:buClr>
                <a:srgbClr val="000000"/>
              </a:buClr>
              <a:buFont typeface="Arial"/>
              <a:buNone/>
            </a:pPr>
            <a:r>
              <a:rPr lang="zh-TW" altLang="en-US" sz="1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日常接觸、客戶服務</a:t>
            </a:r>
            <a:endParaRPr sz="1400" dirty="0"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430;p13">
            <a:extLst>
              <a:ext uri="{FF2B5EF4-FFF2-40B4-BE49-F238E27FC236}">
                <a16:creationId xmlns:a16="http://schemas.microsoft.com/office/drawing/2014/main" id="{362C54B4-961A-4168-8837-E4424F0D923E}"/>
              </a:ext>
            </a:extLst>
          </p:cNvPr>
          <p:cNvSpPr txBox="1"/>
          <p:nvPr/>
        </p:nvSpPr>
        <p:spPr>
          <a:xfrm>
            <a:off x="4922175" y="4619157"/>
            <a:ext cx="42454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hangingPunct="1">
              <a:buClr>
                <a:srgbClr val="000000"/>
              </a:buClr>
              <a:buFont typeface="Arial"/>
              <a:buNone/>
            </a:pPr>
            <a:r>
              <a:rPr lang="zh-TW" altLang="en-US" sz="1600" b="1" dirty="0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商業合作</a:t>
            </a:r>
            <a:r>
              <a:rPr lang="zh-TW" altLang="en-US" sz="1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接觸、銷售過程追蹤、合約報</a:t>
            </a:r>
            <a:r>
              <a:rPr lang="en-US" altLang="zh-TW" sz="1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TW" altLang="en-US" sz="1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議價</a:t>
            </a:r>
            <a:endParaRPr sz="1400" dirty="0"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434;p13">
            <a:extLst>
              <a:ext uri="{FF2B5EF4-FFF2-40B4-BE49-F238E27FC236}">
                <a16:creationId xmlns:a16="http://schemas.microsoft.com/office/drawing/2014/main" id="{188094F0-C237-46EC-AB91-9FB94C4E9EF8}"/>
              </a:ext>
            </a:extLst>
          </p:cNvPr>
          <p:cNvSpPr txBox="1"/>
          <p:nvPr/>
        </p:nvSpPr>
        <p:spPr>
          <a:xfrm>
            <a:off x="6424403" y="5798755"/>
            <a:ext cx="320765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hangingPunct="1">
              <a:buClr>
                <a:srgbClr val="000000"/>
              </a:buClr>
              <a:buFont typeface="Arial"/>
              <a:buNone/>
            </a:pPr>
            <a:r>
              <a:rPr lang="zh-TW" altLang="en-US" sz="1600" b="1" dirty="0">
                <a:solidFill>
                  <a:srgbClr val="E36C0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行銷</a:t>
            </a:r>
            <a:r>
              <a:rPr lang="zh-TW" altLang="en-US" sz="1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活動接觸</a:t>
            </a:r>
            <a:endParaRPr sz="1400" dirty="0">
              <a:latin typeface="Arial"/>
              <a:cs typeface="Arial"/>
              <a:sym typeface="Arial"/>
            </a:endParaRPr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80C7B13C-8E7D-4C46-AF92-72456373FAB7}"/>
              </a:ext>
            </a:extLst>
          </p:cNvPr>
          <p:cNvSpPr/>
          <p:nvPr/>
        </p:nvSpPr>
        <p:spPr>
          <a:xfrm>
            <a:off x="4229100" y="3200400"/>
            <a:ext cx="7221877" cy="99448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1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21" name="矩形圖說文字 24">
            <a:extLst>
              <a:ext uri="{FF2B5EF4-FFF2-40B4-BE49-F238E27FC236}">
                <a16:creationId xmlns:a16="http://schemas.microsoft.com/office/drawing/2014/main" id="{B2E39923-A22F-4442-AFD0-C79B04B016ED}"/>
              </a:ext>
            </a:extLst>
          </p:cNvPr>
          <p:cNvSpPr/>
          <p:nvPr/>
        </p:nvSpPr>
        <p:spPr>
          <a:xfrm>
            <a:off x="8654185" y="2656639"/>
            <a:ext cx="1218584" cy="469954"/>
          </a:xfrm>
          <a:prstGeom prst="wedgeRectCallout">
            <a:avLst>
              <a:gd name="adj1" fmla="val 21091"/>
              <a:gd name="adj2" fmla="val 77740"/>
            </a:avLst>
          </a:prstGeom>
          <a:solidFill>
            <a:srgbClr val="00A2FF"/>
          </a:solidFill>
          <a:ln w="25400" cap="flat" cmpd="sng" algn="ctr">
            <a:solidFill>
              <a:srgbClr val="00A2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hangingPunct="1">
              <a:defRPr/>
            </a:pPr>
            <a:r>
              <a:rPr lang="zh-TW" altLang="en-US" sz="1600" b="1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使用重點</a:t>
            </a:r>
            <a:endParaRPr kumimoji="1" lang="zh-TW" altLang="en-US" sz="1600" b="1" dirty="0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  <a:sym typeface="Arial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53E7E1C4-97E7-4F21-AC54-F5E9ECFA84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2513" y="2418912"/>
            <a:ext cx="1739077" cy="720000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81A8036E-744D-4EE0-A05C-6827B3BBD4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4339" y="4589112"/>
            <a:ext cx="1723279" cy="720000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C432B9B7-AC7F-4B96-8F03-E1088C9FFE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0053" y="5733389"/>
            <a:ext cx="219375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067084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81DFE7-347B-4DE7-8D87-7AFF1C18D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使用客戶記事：用於客戶服務紀錄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984640C-99CF-4C4C-A3DA-C2CBCFE685A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33</a:t>
            </a:fld>
            <a:endParaRPr lang="zh-TW" altLang="en-US"/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23741A92-DEBD-4BB6-95A1-D126E2BB1161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642918" y="931152"/>
            <a:ext cx="10387032" cy="145009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rgbClr val="2987B8"/>
              </a:buClr>
            </a:pPr>
            <a:r>
              <a:rPr lang="zh-TW" altLang="en-US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客服日常工作會經常性與客戶接觸，服務相關：產品諮詢、退換貨、客戶抱怨</a:t>
            </a:r>
            <a:r>
              <a:rPr lang="en-US" altLang="zh-TW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…</a:t>
            </a:r>
            <a:r>
              <a:rPr lang="zh-TW" altLang="en-US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等事情，多且繁雜，將有效的服務紀錄登打在記事中，除了保存歷程外，未來可作為新品開發或代理的參考來源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7911831-4859-4C73-82F5-325D578E8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974" y="1885844"/>
            <a:ext cx="9754101" cy="411501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DD7904B-6DD4-4855-AB78-430542E8A717}"/>
              </a:ext>
            </a:extLst>
          </p:cNvPr>
          <p:cNvSpPr/>
          <p:nvPr/>
        </p:nvSpPr>
        <p:spPr>
          <a:xfrm>
            <a:off x="1352550" y="4191000"/>
            <a:ext cx="6591300" cy="1190625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2500444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5F61AF9-29BC-4743-8046-6C5E7E239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記事可分類，請發想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1FD76DD-853E-473B-9869-6D47577EFC6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34</a:t>
            </a:fld>
            <a:endParaRPr lang="zh-TW" altLang="en-US"/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026EAD99-26D4-46DD-82EA-932B983A8095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642918" y="931152"/>
            <a:ext cx="10387032" cy="57968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rgbClr val="2987B8"/>
              </a:buClr>
            </a:pPr>
            <a:r>
              <a:rPr lang="zh-TW" altLang="en-US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紀錄可分類，分類有助於搜尋、檢核，建議設定記事分類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0E36358-CF95-47B9-9F36-99660D2B4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465" y="1558994"/>
            <a:ext cx="7201270" cy="48643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365827E-F436-4EAD-A4BD-7A1D74695BA4}"/>
              </a:ext>
            </a:extLst>
          </p:cNvPr>
          <p:cNvSpPr/>
          <p:nvPr/>
        </p:nvSpPr>
        <p:spPr>
          <a:xfrm>
            <a:off x="5057775" y="5572125"/>
            <a:ext cx="1038225" cy="285750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8873787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DD9FC7C-3CC5-4C87-9D7B-9BE405E496D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35</a:t>
            </a:fld>
            <a:endParaRPr lang="zh-TW" altLang="en-US"/>
          </a:p>
        </p:txBody>
      </p:sp>
      <p:sp>
        <p:nvSpPr>
          <p:cNvPr id="5" name="Google Shape;462;p16">
            <a:extLst>
              <a:ext uri="{FF2B5EF4-FFF2-40B4-BE49-F238E27FC236}">
                <a16:creationId xmlns:a16="http://schemas.microsoft.com/office/drawing/2014/main" id="{9BB36B24-F641-4911-9E76-6B2118FCBAF9}"/>
              </a:ext>
            </a:extLst>
          </p:cNvPr>
          <p:cNvSpPr txBox="1"/>
          <p:nvPr/>
        </p:nvSpPr>
        <p:spPr>
          <a:xfrm>
            <a:off x="739434" y="1059914"/>
            <a:ext cx="10711543" cy="2523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hangingPunct="1">
              <a:buClr>
                <a:srgbClr val="000000"/>
              </a:buClr>
              <a:buFont typeface="Arial"/>
              <a:buNone/>
            </a:pPr>
            <a:r>
              <a:rPr lang="en-US" altLang="zh-TW" sz="2000" b="1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【</a:t>
            </a:r>
            <a:r>
              <a:rPr lang="zh-TW" altLang="en-US" sz="2000" b="1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測試目的說明</a:t>
            </a:r>
            <a:r>
              <a:rPr lang="en-US" altLang="zh-TW" sz="2000" b="1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】</a:t>
            </a:r>
            <a:endParaRPr sz="200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  <a:p>
            <a:pPr marL="342900" indent="-342900" hangingPunct="1">
              <a:spcBef>
                <a:spcPts val="600"/>
              </a:spcBef>
              <a:buClr>
                <a:srgbClr val="000000"/>
              </a:buClr>
              <a:buSzPts val="1800"/>
              <a:buFont typeface="Microsoft JhengHei"/>
              <a:buAutoNum type="arabicPeriod"/>
            </a:pPr>
            <a:r>
              <a:rPr lang="zh-TW" altLang="en-US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確認：客服未來是否會需要使用系統</a:t>
            </a:r>
            <a:endParaRPr lang="en-US" altLang="zh-TW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indent="-342900" hangingPunct="1">
              <a:spcBef>
                <a:spcPts val="600"/>
              </a:spcBef>
              <a:buClr>
                <a:srgbClr val="000000"/>
              </a:buClr>
              <a:buSzPts val="1800"/>
              <a:buFont typeface="Microsoft JhengHei"/>
              <a:buAutoNum type="arabicPeriod"/>
            </a:pPr>
            <a:r>
              <a:rPr lang="zh-TW" altLang="en-US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如需要，請客服盤點客戶來電通常會有哪些狀況，可設定為「記事類別」</a:t>
            </a:r>
            <a:endParaRPr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hangingPunct="1">
              <a:spcBef>
                <a:spcPts val="600"/>
              </a:spcBef>
              <a:buClr>
                <a:srgbClr val="000000"/>
              </a:buClr>
              <a:buFont typeface="Arial"/>
              <a:buNone/>
            </a:pPr>
            <a:endParaRPr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285750" indent="-285750" hangingPunct="1">
              <a:spcBef>
                <a:spcPts val="600"/>
              </a:spcBef>
              <a:buClr>
                <a:srgbClr val="C00000"/>
              </a:buClr>
              <a:buSzPts val="1800"/>
              <a:buFont typeface="Arial"/>
              <a:buChar char="•"/>
            </a:pPr>
            <a:r>
              <a:rPr lang="zh-TW" altLang="en-US" b="1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提醒</a:t>
            </a:r>
            <a:r>
              <a:rPr lang="zh-TW" altLang="en-US" dirty="0">
                <a:latin typeface="Microsoft JhengHei"/>
                <a:ea typeface="Microsoft JhengHei"/>
                <a:cs typeface="Microsoft JhengHei"/>
                <a:sym typeface="Microsoft JhengHei"/>
              </a:rPr>
              <a:t>：記事類別初期使用記事時會無法選擇，要先在系統管理中進行設定，建議設定前先發想</a:t>
            </a:r>
            <a:endParaRPr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hangingPunct="1">
              <a:spcBef>
                <a:spcPts val="600"/>
              </a:spcBef>
              <a:buClr>
                <a:srgbClr val="000000"/>
              </a:buClr>
              <a:buSzPts val="1800"/>
              <a:buFont typeface="Arial"/>
              <a:buNone/>
            </a:pPr>
            <a:endParaRPr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hangingPunct="1">
              <a:spcBef>
                <a:spcPts val="600"/>
              </a:spcBef>
              <a:buClr>
                <a:srgbClr val="000000"/>
              </a:buClr>
              <a:buFont typeface="Arial"/>
              <a:buNone/>
            </a:pPr>
            <a:r>
              <a:rPr lang="zh-TW" altLang="en-US" dirty="0">
                <a:latin typeface="Microsoft JhengHei"/>
                <a:ea typeface="Microsoft JhengHei"/>
                <a:cs typeface="Microsoft JhengHei"/>
                <a:sym typeface="Microsoft JhengHei"/>
              </a:rPr>
              <a:t>記事類別：管理 </a:t>
            </a:r>
            <a:r>
              <a:rPr lang="en-US" alt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- </a:t>
            </a:r>
            <a:r>
              <a:rPr lang="zh-TW" altLang="en-US" dirty="0">
                <a:latin typeface="Microsoft JhengHei"/>
                <a:ea typeface="Microsoft JhengHei"/>
                <a:cs typeface="Microsoft JhengHei"/>
                <a:sym typeface="Microsoft JhengHei"/>
              </a:rPr>
              <a:t>自訂類別底下記事</a:t>
            </a:r>
            <a:endParaRPr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1994670344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標題 1"/>
          <p:cNvSpPr txBox="1">
            <a:spLocks noGrp="1"/>
          </p:cNvSpPr>
          <p:nvPr>
            <p:ph type="ctrTitle"/>
          </p:nvPr>
        </p:nvSpPr>
        <p:spPr>
          <a:xfrm>
            <a:off x="7364451" y="2855888"/>
            <a:ext cx="3290296" cy="9607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4000" dirty="0"/>
              <a:t>Thank You !</a:t>
            </a:r>
            <a:endParaRPr sz="4000" dirty="0"/>
          </a:p>
        </p:txBody>
      </p:sp>
      <p:sp>
        <p:nvSpPr>
          <p:cNvPr id="111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487564" y="6265530"/>
            <a:ext cx="167707" cy="231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標題 1"/>
          <p:cNvSpPr txBox="1">
            <a:spLocks noGrp="1"/>
          </p:cNvSpPr>
          <p:nvPr>
            <p:ph type="title"/>
          </p:nvPr>
        </p:nvSpPr>
        <p:spPr>
          <a:xfrm>
            <a:off x="1046197" y="3031198"/>
            <a:ext cx="9741668" cy="1078466"/>
          </a:xfrm>
          <a:prstGeom prst="rect">
            <a:avLst/>
          </a:prstGeom>
        </p:spPr>
        <p:txBody>
          <a:bodyPr>
            <a:noAutofit/>
          </a:bodyPr>
          <a:lstStyle>
            <a:lvl1pPr defTabSz="822958">
              <a:defRPr sz="5400"/>
            </a:lvl1pPr>
          </a:lstStyle>
          <a:p>
            <a:pPr algn="ctr"/>
            <a:r>
              <a:rPr lang="zh-TW" altLang="en-US" sz="4000" dirty="0"/>
              <a:t>確認品牌經營模式，開始測試系統</a:t>
            </a:r>
            <a:br>
              <a:rPr lang="zh-TW" altLang="en-US" sz="4000" dirty="0"/>
            </a:br>
            <a:r>
              <a:rPr lang="zh-TW" altLang="en-US" sz="4000" dirty="0"/>
              <a:t>訂立系統導入目標及操作流程</a:t>
            </a:r>
          </a:p>
        </p:txBody>
      </p:sp>
      <p:sp>
        <p:nvSpPr>
          <p:cNvPr id="96" name="投影片編號版面配置區 3"/>
          <p:cNvSpPr txBox="1">
            <a:spLocks noGrp="1"/>
          </p:cNvSpPr>
          <p:nvPr>
            <p:ph type="sldNum" sz="quarter" idx="2"/>
          </p:nvPr>
        </p:nvSpPr>
        <p:spPr>
          <a:xfrm>
            <a:off x="11487564" y="6265530"/>
            <a:ext cx="167707" cy="231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969677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820D60-12BB-4B6C-B9F8-9A029D873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品牌執行</a:t>
            </a:r>
            <a:r>
              <a:rPr lang="en-US" altLang="zh-TW" dirty="0"/>
              <a:t>CRM</a:t>
            </a:r>
            <a:r>
              <a:rPr lang="zh-TW" altLang="en-US" dirty="0"/>
              <a:t>建議執行步驟</a:t>
            </a:r>
          </a:p>
        </p:txBody>
      </p:sp>
      <p:grpSp>
        <p:nvGrpSpPr>
          <p:cNvPr id="4" name="组合 11">
            <a:extLst>
              <a:ext uri="{FF2B5EF4-FFF2-40B4-BE49-F238E27FC236}">
                <a16:creationId xmlns:a16="http://schemas.microsoft.com/office/drawing/2014/main" id="{7817A993-F86F-4A88-B178-F39CB4C7F8FC}"/>
              </a:ext>
            </a:extLst>
          </p:cNvPr>
          <p:cNvGrpSpPr>
            <a:grpSpLocks/>
          </p:cNvGrpSpPr>
          <p:nvPr/>
        </p:nvGrpSpPr>
        <p:grpSpPr bwMode="auto">
          <a:xfrm>
            <a:off x="1042178" y="2487706"/>
            <a:ext cx="2737961" cy="3737171"/>
            <a:chOff x="5435600" y="2636838"/>
            <a:chExt cx="1370013" cy="1979612"/>
          </a:xfrm>
        </p:grpSpPr>
        <p:sp>
          <p:nvSpPr>
            <p:cNvPr id="5" name="Freeform 216">
              <a:extLst>
                <a:ext uri="{FF2B5EF4-FFF2-40B4-BE49-F238E27FC236}">
                  <a16:creationId xmlns:a16="http://schemas.microsoft.com/office/drawing/2014/main" id="{5A2B96E2-16E3-48A6-945D-820EBF06A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1713" y="3943350"/>
              <a:ext cx="320675" cy="158750"/>
            </a:xfrm>
            <a:custGeom>
              <a:avLst/>
              <a:gdLst>
                <a:gd name="T0" fmla="*/ 52388 w 404"/>
                <a:gd name="T1" fmla="*/ 157960 h 201"/>
                <a:gd name="T2" fmla="*/ 52388 w 404"/>
                <a:gd name="T3" fmla="*/ 157960 h 201"/>
                <a:gd name="T4" fmla="*/ 42862 w 404"/>
                <a:gd name="T5" fmla="*/ 158750 h 201"/>
                <a:gd name="T6" fmla="*/ 34131 w 404"/>
                <a:gd name="T7" fmla="*/ 157960 h 201"/>
                <a:gd name="T8" fmla="*/ 26988 w 404"/>
                <a:gd name="T9" fmla="*/ 155591 h 201"/>
                <a:gd name="T10" fmla="*/ 19050 w 404"/>
                <a:gd name="T11" fmla="*/ 150852 h 201"/>
                <a:gd name="T12" fmla="*/ 12700 w 404"/>
                <a:gd name="T13" fmla="*/ 146113 h 201"/>
                <a:gd name="T14" fmla="*/ 7144 w 404"/>
                <a:gd name="T15" fmla="*/ 139005 h 201"/>
                <a:gd name="T16" fmla="*/ 3175 w 404"/>
                <a:gd name="T17" fmla="*/ 131107 h 201"/>
                <a:gd name="T18" fmla="*/ 794 w 404"/>
                <a:gd name="T19" fmla="*/ 122419 h 201"/>
                <a:gd name="T20" fmla="*/ 794 w 404"/>
                <a:gd name="T21" fmla="*/ 122419 h 201"/>
                <a:gd name="T22" fmla="*/ 794 w 404"/>
                <a:gd name="T23" fmla="*/ 122419 h 201"/>
                <a:gd name="T24" fmla="*/ 0 w 404"/>
                <a:gd name="T25" fmla="*/ 113731 h 201"/>
                <a:gd name="T26" fmla="*/ 794 w 404"/>
                <a:gd name="T27" fmla="*/ 105833 h 201"/>
                <a:gd name="T28" fmla="*/ 3175 w 404"/>
                <a:gd name="T29" fmla="*/ 97146 h 201"/>
                <a:gd name="T30" fmla="*/ 7938 w 404"/>
                <a:gd name="T31" fmla="*/ 89248 h 201"/>
                <a:gd name="T32" fmla="*/ 12700 w 404"/>
                <a:gd name="T33" fmla="*/ 82929 h 201"/>
                <a:gd name="T34" fmla="*/ 19844 w 404"/>
                <a:gd name="T35" fmla="*/ 78190 h 201"/>
                <a:gd name="T36" fmla="*/ 27781 w 404"/>
                <a:gd name="T37" fmla="*/ 73451 h 201"/>
                <a:gd name="T38" fmla="*/ 36513 w 404"/>
                <a:gd name="T39" fmla="*/ 71082 h 201"/>
                <a:gd name="T40" fmla="*/ 268288 w 404"/>
                <a:gd name="T41" fmla="*/ 790 h 201"/>
                <a:gd name="T42" fmla="*/ 268288 w 404"/>
                <a:gd name="T43" fmla="*/ 790 h 201"/>
                <a:gd name="T44" fmla="*/ 277019 w 404"/>
                <a:gd name="T45" fmla="*/ 0 h 201"/>
                <a:gd name="T46" fmla="*/ 285750 w 404"/>
                <a:gd name="T47" fmla="*/ 790 h 201"/>
                <a:gd name="T48" fmla="*/ 294481 w 404"/>
                <a:gd name="T49" fmla="*/ 3949 h 201"/>
                <a:gd name="T50" fmla="*/ 300831 w 404"/>
                <a:gd name="T51" fmla="*/ 7898 h 201"/>
                <a:gd name="T52" fmla="*/ 307975 w 404"/>
                <a:gd name="T53" fmla="*/ 13427 h 201"/>
                <a:gd name="T54" fmla="*/ 313531 w 404"/>
                <a:gd name="T55" fmla="*/ 19745 h 201"/>
                <a:gd name="T56" fmla="*/ 317500 w 404"/>
                <a:gd name="T57" fmla="*/ 27643 h 201"/>
                <a:gd name="T58" fmla="*/ 319881 w 404"/>
                <a:gd name="T59" fmla="*/ 36331 h 201"/>
                <a:gd name="T60" fmla="*/ 319881 w 404"/>
                <a:gd name="T61" fmla="*/ 36331 h 201"/>
                <a:gd name="T62" fmla="*/ 319881 w 404"/>
                <a:gd name="T63" fmla="*/ 36331 h 201"/>
                <a:gd name="T64" fmla="*/ 320675 w 404"/>
                <a:gd name="T65" fmla="*/ 45808 h 201"/>
                <a:gd name="T66" fmla="*/ 319881 w 404"/>
                <a:gd name="T67" fmla="*/ 53706 h 201"/>
                <a:gd name="T68" fmla="*/ 316706 w 404"/>
                <a:gd name="T69" fmla="*/ 61604 h 201"/>
                <a:gd name="T70" fmla="*/ 313531 w 404"/>
                <a:gd name="T71" fmla="*/ 69502 h 201"/>
                <a:gd name="T72" fmla="*/ 307181 w 404"/>
                <a:gd name="T73" fmla="*/ 75821 h 201"/>
                <a:gd name="T74" fmla="*/ 300831 w 404"/>
                <a:gd name="T75" fmla="*/ 80560 h 201"/>
                <a:gd name="T76" fmla="*/ 293688 w 404"/>
                <a:gd name="T77" fmla="*/ 85299 h 201"/>
                <a:gd name="T78" fmla="*/ 284956 w 404"/>
                <a:gd name="T79" fmla="*/ 87668 h 201"/>
                <a:gd name="T80" fmla="*/ 52388 w 404"/>
                <a:gd name="T81" fmla="*/ 157960 h 20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04"/>
                <a:gd name="T124" fmla="*/ 0 h 201"/>
                <a:gd name="T125" fmla="*/ 404 w 404"/>
                <a:gd name="T126" fmla="*/ 201 h 20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04" h="201">
                  <a:moveTo>
                    <a:pt x="66" y="200"/>
                  </a:moveTo>
                  <a:lnTo>
                    <a:pt x="66" y="200"/>
                  </a:lnTo>
                  <a:lnTo>
                    <a:pt x="54" y="201"/>
                  </a:lnTo>
                  <a:lnTo>
                    <a:pt x="43" y="200"/>
                  </a:lnTo>
                  <a:lnTo>
                    <a:pt x="34" y="197"/>
                  </a:lnTo>
                  <a:lnTo>
                    <a:pt x="24" y="191"/>
                  </a:lnTo>
                  <a:lnTo>
                    <a:pt x="16" y="185"/>
                  </a:lnTo>
                  <a:lnTo>
                    <a:pt x="9" y="176"/>
                  </a:lnTo>
                  <a:lnTo>
                    <a:pt x="4" y="166"/>
                  </a:lnTo>
                  <a:lnTo>
                    <a:pt x="1" y="155"/>
                  </a:lnTo>
                  <a:lnTo>
                    <a:pt x="0" y="144"/>
                  </a:lnTo>
                  <a:lnTo>
                    <a:pt x="1" y="134"/>
                  </a:lnTo>
                  <a:lnTo>
                    <a:pt x="4" y="123"/>
                  </a:lnTo>
                  <a:lnTo>
                    <a:pt x="10" y="113"/>
                  </a:lnTo>
                  <a:lnTo>
                    <a:pt x="16" y="105"/>
                  </a:lnTo>
                  <a:lnTo>
                    <a:pt x="25" y="99"/>
                  </a:lnTo>
                  <a:lnTo>
                    <a:pt x="35" y="93"/>
                  </a:lnTo>
                  <a:lnTo>
                    <a:pt x="46" y="90"/>
                  </a:lnTo>
                  <a:lnTo>
                    <a:pt x="338" y="1"/>
                  </a:lnTo>
                  <a:lnTo>
                    <a:pt x="349" y="0"/>
                  </a:lnTo>
                  <a:lnTo>
                    <a:pt x="360" y="1"/>
                  </a:lnTo>
                  <a:lnTo>
                    <a:pt x="371" y="5"/>
                  </a:lnTo>
                  <a:lnTo>
                    <a:pt x="379" y="10"/>
                  </a:lnTo>
                  <a:lnTo>
                    <a:pt x="388" y="17"/>
                  </a:lnTo>
                  <a:lnTo>
                    <a:pt x="395" y="25"/>
                  </a:lnTo>
                  <a:lnTo>
                    <a:pt x="400" y="35"/>
                  </a:lnTo>
                  <a:lnTo>
                    <a:pt x="403" y="46"/>
                  </a:lnTo>
                  <a:lnTo>
                    <a:pt x="404" y="58"/>
                  </a:lnTo>
                  <a:lnTo>
                    <a:pt x="403" y="68"/>
                  </a:lnTo>
                  <a:lnTo>
                    <a:pt x="399" y="78"/>
                  </a:lnTo>
                  <a:lnTo>
                    <a:pt x="395" y="88"/>
                  </a:lnTo>
                  <a:lnTo>
                    <a:pt x="387" y="96"/>
                  </a:lnTo>
                  <a:lnTo>
                    <a:pt x="379" y="102"/>
                  </a:lnTo>
                  <a:lnTo>
                    <a:pt x="370" y="108"/>
                  </a:lnTo>
                  <a:lnTo>
                    <a:pt x="359" y="111"/>
                  </a:lnTo>
                  <a:lnTo>
                    <a:pt x="66" y="200"/>
                  </a:lnTo>
                  <a:close/>
                </a:path>
              </a:pathLst>
            </a:custGeom>
            <a:solidFill>
              <a:srgbClr val="275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Freeform 217">
              <a:extLst>
                <a:ext uri="{FF2B5EF4-FFF2-40B4-BE49-F238E27FC236}">
                  <a16:creationId xmlns:a16="http://schemas.microsoft.com/office/drawing/2014/main" id="{7CCCF5F3-B760-4F4B-B90A-AA91BA220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3488" y="3763963"/>
              <a:ext cx="285750" cy="265112"/>
            </a:xfrm>
            <a:custGeom>
              <a:avLst/>
              <a:gdLst>
                <a:gd name="T0" fmla="*/ 79375 w 360"/>
                <a:gd name="T1" fmla="*/ 247753 h 336"/>
                <a:gd name="T2" fmla="*/ 66675 w 360"/>
                <a:gd name="T3" fmla="*/ 259589 h 336"/>
                <a:gd name="T4" fmla="*/ 50006 w 360"/>
                <a:gd name="T5" fmla="*/ 265112 h 336"/>
                <a:gd name="T6" fmla="*/ 33338 w 360"/>
                <a:gd name="T7" fmla="*/ 264323 h 336"/>
                <a:gd name="T8" fmla="*/ 17463 w 360"/>
                <a:gd name="T9" fmla="*/ 256433 h 336"/>
                <a:gd name="T10" fmla="*/ 10319 w 360"/>
                <a:gd name="T11" fmla="*/ 249332 h 336"/>
                <a:gd name="T12" fmla="*/ 3175 w 360"/>
                <a:gd name="T13" fmla="*/ 235129 h 336"/>
                <a:gd name="T14" fmla="*/ 0 w 360"/>
                <a:gd name="T15" fmla="*/ 218560 h 336"/>
                <a:gd name="T16" fmla="*/ 4762 w 360"/>
                <a:gd name="T17" fmla="*/ 201201 h 336"/>
                <a:gd name="T18" fmla="*/ 9525 w 360"/>
                <a:gd name="T19" fmla="*/ 193311 h 336"/>
                <a:gd name="T20" fmla="*/ 79375 w 360"/>
                <a:gd name="T21" fmla="*/ 78902 h 336"/>
                <a:gd name="T22" fmla="*/ 96044 w 360"/>
                <a:gd name="T23" fmla="*/ 49708 h 336"/>
                <a:gd name="T24" fmla="*/ 108744 w 360"/>
                <a:gd name="T25" fmla="*/ 31561 h 336"/>
                <a:gd name="T26" fmla="*/ 124619 w 360"/>
                <a:gd name="T27" fmla="*/ 16570 h 336"/>
                <a:gd name="T28" fmla="*/ 134144 w 360"/>
                <a:gd name="T29" fmla="*/ 10257 h 336"/>
                <a:gd name="T30" fmla="*/ 155575 w 360"/>
                <a:gd name="T31" fmla="*/ 2367 h 336"/>
                <a:gd name="T32" fmla="*/ 177800 w 360"/>
                <a:gd name="T33" fmla="*/ 0 h 336"/>
                <a:gd name="T34" fmla="*/ 201612 w 360"/>
                <a:gd name="T35" fmla="*/ 2367 h 336"/>
                <a:gd name="T36" fmla="*/ 223838 w 360"/>
                <a:gd name="T37" fmla="*/ 9468 h 336"/>
                <a:gd name="T38" fmla="*/ 232569 w 360"/>
                <a:gd name="T39" fmla="*/ 12624 h 336"/>
                <a:gd name="T40" fmla="*/ 250825 w 360"/>
                <a:gd name="T41" fmla="*/ 22093 h 336"/>
                <a:gd name="T42" fmla="*/ 266700 w 360"/>
                <a:gd name="T43" fmla="*/ 34717 h 336"/>
                <a:gd name="T44" fmla="*/ 278606 w 360"/>
                <a:gd name="T45" fmla="*/ 49708 h 336"/>
                <a:gd name="T46" fmla="*/ 283369 w 360"/>
                <a:gd name="T47" fmla="*/ 58388 h 336"/>
                <a:gd name="T48" fmla="*/ 285750 w 360"/>
                <a:gd name="T49" fmla="*/ 71012 h 336"/>
                <a:gd name="T50" fmla="*/ 285750 w 360"/>
                <a:gd name="T51" fmla="*/ 83637 h 336"/>
                <a:gd name="T52" fmla="*/ 282575 w 360"/>
                <a:gd name="T53" fmla="*/ 108885 h 336"/>
                <a:gd name="T54" fmla="*/ 276225 w 360"/>
                <a:gd name="T55" fmla="*/ 109674 h 336"/>
                <a:gd name="T56" fmla="*/ 264319 w 360"/>
                <a:gd name="T57" fmla="*/ 109674 h 336"/>
                <a:gd name="T58" fmla="*/ 246856 w 360"/>
                <a:gd name="T59" fmla="*/ 106518 h 336"/>
                <a:gd name="T60" fmla="*/ 235744 w 360"/>
                <a:gd name="T61" fmla="*/ 103362 h 336"/>
                <a:gd name="T62" fmla="*/ 220663 w 360"/>
                <a:gd name="T63" fmla="*/ 103362 h 336"/>
                <a:gd name="T64" fmla="*/ 205581 w 360"/>
                <a:gd name="T65" fmla="*/ 105729 h 336"/>
                <a:gd name="T66" fmla="*/ 192881 w 360"/>
                <a:gd name="T67" fmla="*/ 108885 h 336"/>
                <a:gd name="T68" fmla="*/ 168275 w 360"/>
                <a:gd name="T69" fmla="*/ 121510 h 336"/>
                <a:gd name="T70" fmla="*/ 148431 w 360"/>
                <a:gd name="T71" fmla="*/ 139657 h 336"/>
                <a:gd name="T72" fmla="*/ 130969 w 360"/>
                <a:gd name="T73" fmla="*/ 161750 h 336"/>
                <a:gd name="T74" fmla="*/ 107156 w 360"/>
                <a:gd name="T75" fmla="*/ 198834 h 336"/>
                <a:gd name="T76" fmla="*/ 79375 w 360"/>
                <a:gd name="T77" fmla="*/ 247753 h 3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60"/>
                <a:gd name="T118" fmla="*/ 0 h 336"/>
                <a:gd name="T119" fmla="*/ 360 w 360"/>
                <a:gd name="T120" fmla="*/ 336 h 3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60" h="336">
                  <a:moveTo>
                    <a:pt x="100" y="314"/>
                  </a:moveTo>
                  <a:lnTo>
                    <a:pt x="100" y="314"/>
                  </a:lnTo>
                  <a:lnTo>
                    <a:pt x="93" y="323"/>
                  </a:lnTo>
                  <a:lnTo>
                    <a:pt x="84" y="329"/>
                  </a:lnTo>
                  <a:lnTo>
                    <a:pt x="73" y="333"/>
                  </a:lnTo>
                  <a:lnTo>
                    <a:pt x="63" y="336"/>
                  </a:lnTo>
                  <a:lnTo>
                    <a:pt x="53" y="336"/>
                  </a:lnTo>
                  <a:lnTo>
                    <a:pt x="42" y="335"/>
                  </a:lnTo>
                  <a:lnTo>
                    <a:pt x="32" y="330"/>
                  </a:lnTo>
                  <a:lnTo>
                    <a:pt x="22" y="325"/>
                  </a:lnTo>
                  <a:lnTo>
                    <a:pt x="13" y="316"/>
                  </a:lnTo>
                  <a:lnTo>
                    <a:pt x="8" y="307"/>
                  </a:lnTo>
                  <a:lnTo>
                    <a:pt x="4" y="298"/>
                  </a:lnTo>
                  <a:lnTo>
                    <a:pt x="0" y="287"/>
                  </a:lnTo>
                  <a:lnTo>
                    <a:pt x="0" y="277"/>
                  </a:lnTo>
                  <a:lnTo>
                    <a:pt x="3" y="266"/>
                  </a:lnTo>
                  <a:lnTo>
                    <a:pt x="6" y="255"/>
                  </a:lnTo>
                  <a:lnTo>
                    <a:pt x="12" y="245"/>
                  </a:lnTo>
                  <a:lnTo>
                    <a:pt x="100" y="100"/>
                  </a:lnTo>
                  <a:lnTo>
                    <a:pt x="115" y="75"/>
                  </a:lnTo>
                  <a:lnTo>
                    <a:pt x="121" y="63"/>
                  </a:lnTo>
                  <a:lnTo>
                    <a:pt x="129" y="51"/>
                  </a:lnTo>
                  <a:lnTo>
                    <a:pt x="137" y="40"/>
                  </a:lnTo>
                  <a:lnTo>
                    <a:pt x="146" y="29"/>
                  </a:lnTo>
                  <a:lnTo>
                    <a:pt x="157" y="21"/>
                  </a:lnTo>
                  <a:lnTo>
                    <a:pt x="169" y="13"/>
                  </a:lnTo>
                  <a:lnTo>
                    <a:pt x="182" y="7"/>
                  </a:lnTo>
                  <a:lnTo>
                    <a:pt x="196" y="3"/>
                  </a:lnTo>
                  <a:lnTo>
                    <a:pt x="210" y="0"/>
                  </a:lnTo>
                  <a:lnTo>
                    <a:pt x="224" y="0"/>
                  </a:lnTo>
                  <a:lnTo>
                    <a:pt x="239" y="1"/>
                  </a:lnTo>
                  <a:lnTo>
                    <a:pt x="254" y="3"/>
                  </a:lnTo>
                  <a:lnTo>
                    <a:pt x="268" y="7"/>
                  </a:lnTo>
                  <a:lnTo>
                    <a:pt x="282" y="12"/>
                  </a:lnTo>
                  <a:lnTo>
                    <a:pt x="293" y="16"/>
                  </a:lnTo>
                  <a:lnTo>
                    <a:pt x="304" y="22"/>
                  </a:lnTo>
                  <a:lnTo>
                    <a:pt x="316" y="28"/>
                  </a:lnTo>
                  <a:lnTo>
                    <a:pt x="325" y="36"/>
                  </a:lnTo>
                  <a:lnTo>
                    <a:pt x="336" y="44"/>
                  </a:lnTo>
                  <a:lnTo>
                    <a:pt x="344" y="53"/>
                  </a:lnTo>
                  <a:lnTo>
                    <a:pt x="351" y="63"/>
                  </a:lnTo>
                  <a:lnTo>
                    <a:pt x="357" y="74"/>
                  </a:lnTo>
                  <a:lnTo>
                    <a:pt x="359" y="82"/>
                  </a:lnTo>
                  <a:lnTo>
                    <a:pt x="360" y="90"/>
                  </a:lnTo>
                  <a:lnTo>
                    <a:pt x="360" y="98"/>
                  </a:lnTo>
                  <a:lnTo>
                    <a:pt x="360" y="106"/>
                  </a:lnTo>
                  <a:lnTo>
                    <a:pt x="358" y="123"/>
                  </a:lnTo>
                  <a:lnTo>
                    <a:pt x="356" y="138"/>
                  </a:lnTo>
                  <a:lnTo>
                    <a:pt x="348" y="139"/>
                  </a:lnTo>
                  <a:lnTo>
                    <a:pt x="341" y="139"/>
                  </a:lnTo>
                  <a:lnTo>
                    <a:pt x="333" y="139"/>
                  </a:lnTo>
                  <a:lnTo>
                    <a:pt x="326" y="137"/>
                  </a:lnTo>
                  <a:lnTo>
                    <a:pt x="311" y="135"/>
                  </a:lnTo>
                  <a:lnTo>
                    <a:pt x="297" y="131"/>
                  </a:lnTo>
                  <a:lnTo>
                    <a:pt x="287" y="131"/>
                  </a:lnTo>
                  <a:lnTo>
                    <a:pt x="278" y="131"/>
                  </a:lnTo>
                  <a:lnTo>
                    <a:pt x="268" y="133"/>
                  </a:lnTo>
                  <a:lnTo>
                    <a:pt x="259" y="134"/>
                  </a:lnTo>
                  <a:lnTo>
                    <a:pt x="250" y="136"/>
                  </a:lnTo>
                  <a:lnTo>
                    <a:pt x="243" y="138"/>
                  </a:lnTo>
                  <a:lnTo>
                    <a:pt x="228" y="146"/>
                  </a:lnTo>
                  <a:lnTo>
                    <a:pt x="212" y="154"/>
                  </a:lnTo>
                  <a:lnTo>
                    <a:pt x="199" y="165"/>
                  </a:lnTo>
                  <a:lnTo>
                    <a:pt x="187" y="177"/>
                  </a:lnTo>
                  <a:lnTo>
                    <a:pt x="175" y="191"/>
                  </a:lnTo>
                  <a:lnTo>
                    <a:pt x="165" y="205"/>
                  </a:lnTo>
                  <a:lnTo>
                    <a:pt x="154" y="221"/>
                  </a:lnTo>
                  <a:lnTo>
                    <a:pt x="135" y="252"/>
                  </a:lnTo>
                  <a:lnTo>
                    <a:pt x="118" y="285"/>
                  </a:lnTo>
                  <a:lnTo>
                    <a:pt x="100" y="314"/>
                  </a:lnTo>
                  <a:close/>
                </a:path>
              </a:pathLst>
            </a:custGeom>
            <a:solidFill>
              <a:srgbClr val="275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Freeform 218">
              <a:extLst>
                <a:ext uri="{FF2B5EF4-FFF2-40B4-BE49-F238E27FC236}">
                  <a16:creationId xmlns:a16="http://schemas.microsoft.com/office/drawing/2014/main" id="{5278E985-860E-45F2-99A2-1BDEC6CC1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3509963"/>
              <a:ext cx="261938" cy="261937"/>
            </a:xfrm>
            <a:custGeom>
              <a:avLst/>
              <a:gdLst>
                <a:gd name="T0" fmla="*/ 84393 w 329"/>
                <a:gd name="T1" fmla="*/ 253206 h 330"/>
                <a:gd name="T2" fmla="*/ 109871 w 329"/>
                <a:gd name="T3" fmla="*/ 260350 h 330"/>
                <a:gd name="T4" fmla="*/ 135348 w 329"/>
                <a:gd name="T5" fmla="*/ 261937 h 330"/>
                <a:gd name="T6" fmla="*/ 160029 w 329"/>
                <a:gd name="T7" fmla="*/ 258762 h 330"/>
                <a:gd name="T8" fmla="*/ 184710 w 329"/>
                <a:gd name="T9" fmla="*/ 250825 h 330"/>
                <a:gd name="T10" fmla="*/ 206207 w 329"/>
                <a:gd name="T11" fmla="*/ 238125 h 330"/>
                <a:gd name="T12" fmla="*/ 226111 w 329"/>
                <a:gd name="T13" fmla="*/ 221456 h 330"/>
                <a:gd name="T14" fmla="*/ 241238 w 329"/>
                <a:gd name="T15" fmla="*/ 201612 h 330"/>
                <a:gd name="T16" fmla="*/ 253976 w 329"/>
                <a:gd name="T17" fmla="*/ 177800 h 330"/>
                <a:gd name="T18" fmla="*/ 257957 w 329"/>
                <a:gd name="T19" fmla="*/ 165100 h 330"/>
                <a:gd name="T20" fmla="*/ 261142 w 329"/>
                <a:gd name="T21" fmla="*/ 139700 h 330"/>
                <a:gd name="T22" fmla="*/ 260346 w 329"/>
                <a:gd name="T23" fmla="*/ 113506 h 330"/>
                <a:gd name="T24" fmla="*/ 255569 w 329"/>
                <a:gd name="T25" fmla="*/ 89694 h 330"/>
                <a:gd name="T26" fmla="*/ 245219 w 329"/>
                <a:gd name="T27" fmla="*/ 65881 h 330"/>
                <a:gd name="T28" fmla="*/ 230091 w 329"/>
                <a:gd name="T29" fmla="*/ 45244 h 330"/>
                <a:gd name="T30" fmla="*/ 211780 w 329"/>
                <a:gd name="T31" fmla="*/ 28575 h 330"/>
                <a:gd name="T32" fmla="*/ 190283 w 329"/>
                <a:gd name="T33" fmla="*/ 14287 h 330"/>
                <a:gd name="T34" fmla="*/ 177545 w 329"/>
                <a:gd name="T35" fmla="*/ 8731 h 330"/>
                <a:gd name="T36" fmla="*/ 152067 w 329"/>
                <a:gd name="T37" fmla="*/ 1587 h 330"/>
                <a:gd name="T38" fmla="*/ 126590 w 329"/>
                <a:gd name="T39" fmla="*/ 0 h 330"/>
                <a:gd name="T40" fmla="*/ 101113 w 329"/>
                <a:gd name="T41" fmla="*/ 3175 h 330"/>
                <a:gd name="T42" fmla="*/ 77228 w 329"/>
                <a:gd name="T43" fmla="*/ 11906 h 330"/>
                <a:gd name="T44" fmla="*/ 55731 w 329"/>
                <a:gd name="T45" fmla="*/ 23812 h 330"/>
                <a:gd name="T46" fmla="*/ 36624 w 329"/>
                <a:gd name="T47" fmla="*/ 40481 h 330"/>
                <a:gd name="T48" fmla="*/ 19904 w 329"/>
                <a:gd name="T49" fmla="*/ 61119 h 330"/>
                <a:gd name="T50" fmla="*/ 8758 w 329"/>
                <a:gd name="T51" fmla="*/ 84137 h 330"/>
                <a:gd name="T52" fmla="*/ 4777 w 329"/>
                <a:gd name="T53" fmla="*/ 97631 h 330"/>
                <a:gd name="T54" fmla="*/ 0 w 329"/>
                <a:gd name="T55" fmla="*/ 123031 h 330"/>
                <a:gd name="T56" fmla="*/ 796 w 329"/>
                <a:gd name="T57" fmla="*/ 148431 h 330"/>
                <a:gd name="T58" fmla="*/ 6369 w 329"/>
                <a:gd name="T59" fmla="*/ 172243 h 330"/>
                <a:gd name="T60" fmla="*/ 16719 w 329"/>
                <a:gd name="T61" fmla="*/ 195262 h 330"/>
                <a:gd name="T62" fmla="*/ 31050 w 329"/>
                <a:gd name="T63" fmla="*/ 215900 h 330"/>
                <a:gd name="T64" fmla="*/ 49362 w 329"/>
                <a:gd name="T65" fmla="*/ 233362 h 330"/>
                <a:gd name="T66" fmla="*/ 71655 w 329"/>
                <a:gd name="T67" fmla="*/ 246856 h 330"/>
                <a:gd name="T68" fmla="*/ 84393 w 329"/>
                <a:gd name="T69" fmla="*/ 253206 h 33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29"/>
                <a:gd name="T106" fmla="*/ 0 h 330"/>
                <a:gd name="T107" fmla="*/ 329 w 329"/>
                <a:gd name="T108" fmla="*/ 330 h 33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29" h="330">
                  <a:moveTo>
                    <a:pt x="106" y="319"/>
                  </a:moveTo>
                  <a:lnTo>
                    <a:pt x="106" y="319"/>
                  </a:lnTo>
                  <a:lnTo>
                    <a:pt x="122" y="323"/>
                  </a:lnTo>
                  <a:lnTo>
                    <a:pt x="138" y="328"/>
                  </a:lnTo>
                  <a:lnTo>
                    <a:pt x="153" y="329"/>
                  </a:lnTo>
                  <a:lnTo>
                    <a:pt x="170" y="330"/>
                  </a:lnTo>
                  <a:lnTo>
                    <a:pt x="186" y="328"/>
                  </a:lnTo>
                  <a:lnTo>
                    <a:pt x="201" y="326"/>
                  </a:lnTo>
                  <a:lnTo>
                    <a:pt x="216" y="321"/>
                  </a:lnTo>
                  <a:lnTo>
                    <a:pt x="232" y="316"/>
                  </a:lnTo>
                  <a:lnTo>
                    <a:pt x="246" y="308"/>
                  </a:lnTo>
                  <a:lnTo>
                    <a:pt x="259" y="300"/>
                  </a:lnTo>
                  <a:lnTo>
                    <a:pt x="272" y="290"/>
                  </a:lnTo>
                  <a:lnTo>
                    <a:pt x="284" y="279"/>
                  </a:lnTo>
                  <a:lnTo>
                    <a:pt x="294" y="267"/>
                  </a:lnTo>
                  <a:lnTo>
                    <a:pt x="303" y="254"/>
                  </a:lnTo>
                  <a:lnTo>
                    <a:pt x="311" y="240"/>
                  </a:lnTo>
                  <a:lnTo>
                    <a:pt x="319" y="224"/>
                  </a:lnTo>
                  <a:lnTo>
                    <a:pt x="324" y="208"/>
                  </a:lnTo>
                  <a:lnTo>
                    <a:pt x="327" y="192"/>
                  </a:lnTo>
                  <a:lnTo>
                    <a:pt x="328" y="176"/>
                  </a:lnTo>
                  <a:lnTo>
                    <a:pt x="329" y="159"/>
                  </a:lnTo>
                  <a:lnTo>
                    <a:pt x="327" y="143"/>
                  </a:lnTo>
                  <a:lnTo>
                    <a:pt x="325" y="128"/>
                  </a:lnTo>
                  <a:lnTo>
                    <a:pt x="321" y="113"/>
                  </a:lnTo>
                  <a:lnTo>
                    <a:pt x="315" y="98"/>
                  </a:lnTo>
                  <a:lnTo>
                    <a:pt x="308" y="83"/>
                  </a:lnTo>
                  <a:lnTo>
                    <a:pt x="299" y="70"/>
                  </a:lnTo>
                  <a:lnTo>
                    <a:pt x="289" y="57"/>
                  </a:lnTo>
                  <a:lnTo>
                    <a:pt x="278" y="47"/>
                  </a:lnTo>
                  <a:lnTo>
                    <a:pt x="266" y="36"/>
                  </a:lnTo>
                  <a:lnTo>
                    <a:pt x="253" y="26"/>
                  </a:lnTo>
                  <a:lnTo>
                    <a:pt x="239" y="18"/>
                  </a:lnTo>
                  <a:lnTo>
                    <a:pt x="223" y="11"/>
                  </a:lnTo>
                  <a:lnTo>
                    <a:pt x="208" y="6"/>
                  </a:lnTo>
                  <a:lnTo>
                    <a:pt x="191" y="2"/>
                  </a:lnTo>
                  <a:lnTo>
                    <a:pt x="175" y="1"/>
                  </a:lnTo>
                  <a:lnTo>
                    <a:pt x="159" y="0"/>
                  </a:lnTo>
                  <a:lnTo>
                    <a:pt x="142" y="2"/>
                  </a:lnTo>
                  <a:lnTo>
                    <a:pt x="127" y="4"/>
                  </a:lnTo>
                  <a:lnTo>
                    <a:pt x="112" y="9"/>
                  </a:lnTo>
                  <a:lnTo>
                    <a:pt x="97" y="15"/>
                  </a:lnTo>
                  <a:lnTo>
                    <a:pt x="83" y="22"/>
                  </a:lnTo>
                  <a:lnTo>
                    <a:pt x="70" y="30"/>
                  </a:lnTo>
                  <a:lnTo>
                    <a:pt x="57" y="40"/>
                  </a:lnTo>
                  <a:lnTo>
                    <a:pt x="46" y="51"/>
                  </a:lnTo>
                  <a:lnTo>
                    <a:pt x="35" y="63"/>
                  </a:lnTo>
                  <a:lnTo>
                    <a:pt x="25" y="77"/>
                  </a:lnTo>
                  <a:lnTo>
                    <a:pt x="17" y="91"/>
                  </a:lnTo>
                  <a:lnTo>
                    <a:pt x="11" y="106"/>
                  </a:lnTo>
                  <a:lnTo>
                    <a:pt x="6" y="123"/>
                  </a:lnTo>
                  <a:lnTo>
                    <a:pt x="1" y="139"/>
                  </a:lnTo>
                  <a:lnTo>
                    <a:pt x="0" y="155"/>
                  </a:lnTo>
                  <a:lnTo>
                    <a:pt x="0" y="170"/>
                  </a:lnTo>
                  <a:lnTo>
                    <a:pt x="1" y="187"/>
                  </a:lnTo>
                  <a:lnTo>
                    <a:pt x="3" y="202"/>
                  </a:lnTo>
                  <a:lnTo>
                    <a:pt x="8" y="217"/>
                  </a:lnTo>
                  <a:lnTo>
                    <a:pt x="14" y="232"/>
                  </a:lnTo>
                  <a:lnTo>
                    <a:pt x="21" y="246"/>
                  </a:lnTo>
                  <a:lnTo>
                    <a:pt x="29" y="259"/>
                  </a:lnTo>
                  <a:lnTo>
                    <a:pt x="39" y="272"/>
                  </a:lnTo>
                  <a:lnTo>
                    <a:pt x="50" y="283"/>
                  </a:lnTo>
                  <a:lnTo>
                    <a:pt x="62" y="294"/>
                  </a:lnTo>
                  <a:lnTo>
                    <a:pt x="75" y="304"/>
                  </a:lnTo>
                  <a:lnTo>
                    <a:pt x="90" y="311"/>
                  </a:lnTo>
                  <a:lnTo>
                    <a:pt x="106" y="319"/>
                  </a:lnTo>
                  <a:close/>
                </a:path>
              </a:pathLst>
            </a:custGeom>
            <a:solidFill>
              <a:srgbClr val="275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Freeform 219">
              <a:extLst>
                <a:ext uri="{FF2B5EF4-FFF2-40B4-BE49-F238E27FC236}">
                  <a16:creationId xmlns:a16="http://schemas.microsoft.com/office/drawing/2014/main" id="{19EB2643-B22E-4ADA-A3C5-4EA0969427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1738" y="4170363"/>
              <a:ext cx="158750" cy="428625"/>
            </a:xfrm>
            <a:custGeom>
              <a:avLst/>
              <a:gdLst>
                <a:gd name="T0" fmla="*/ 124447 w 199"/>
                <a:gd name="T1" fmla="*/ 374449 h 538"/>
                <a:gd name="T2" fmla="*/ 121256 w 199"/>
                <a:gd name="T3" fmla="*/ 386400 h 538"/>
                <a:gd name="T4" fmla="*/ 116470 w 199"/>
                <a:gd name="T5" fmla="*/ 397554 h 538"/>
                <a:gd name="T6" fmla="*/ 109290 w 199"/>
                <a:gd name="T7" fmla="*/ 407114 h 538"/>
                <a:gd name="T8" fmla="*/ 100515 w 199"/>
                <a:gd name="T9" fmla="*/ 415081 h 538"/>
                <a:gd name="T10" fmla="*/ 90942 w 199"/>
                <a:gd name="T11" fmla="*/ 422251 h 538"/>
                <a:gd name="T12" fmla="*/ 79774 w 199"/>
                <a:gd name="T13" fmla="*/ 426235 h 538"/>
                <a:gd name="T14" fmla="*/ 67808 w 199"/>
                <a:gd name="T15" fmla="*/ 428625 h 538"/>
                <a:gd name="T16" fmla="*/ 55842 w 199"/>
                <a:gd name="T17" fmla="*/ 428625 h 538"/>
                <a:gd name="T18" fmla="*/ 55842 w 199"/>
                <a:gd name="T19" fmla="*/ 428625 h 538"/>
                <a:gd name="T20" fmla="*/ 43876 w 199"/>
                <a:gd name="T21" fmla="*/ 425438 h 538"/>
                <a:gd name="T22" fmla="*/ 31910 w 199"/>
                <a:gd name="T23" fmla="*/ 420658 h 538"/>
                <a:gd name="T24" fmla="*/ 21539 w 199"/>
                <a:gd name="T25" fmla="*/ 414284 h 538"/>
                <a:gd name="T26" fmla="*/ 14359 w 199"/>
                <a:gd name="T27" fmla="*/ 405521 h 538"/>
                <a:gd name="T28" fmla="*/ 7180 w 199"/>
                <a:gd name="T29" fmla="*/ 395960 h 538"/>
                <a:gd name="T30" fmla="*/ 3191 w 199"/>
                <a:gd name="T31" fmla="*/ 384806 h 538"/>
                <a:gd name="T32" fmla="*/ 798 w 199"/>
                <a:gd name="T33" fmla="*/ 372856 h 538"/>
                <a:gd name="T34" fmla="*/ 798 w 199"/>
                <a:gd name="T35" fmla="*/ 359312 h 538"/>
                <a:gd name="T36" fmla="*/ 35898 w 199"/>
                <a:gd name="T37" fmla="*/ 54176 h 538"/>
                <a:gd name="T38" fmla="*/ 38291 w 199"/>
                <a:gd name="T39" fmla="*/ 42225 h 538"/>
                <a:gd name="T40" fmla="*/ 43876 w 199"/>
                <a:gd name="T41" fmla="*/ 31071 h 538"/>
                <a:gd name="T42" fmla="*/ 50258 w 199"/>
                <a:gd name="T43" fmla="*/ 21511 h 538"/>
                <a:gd name="T44" fmla="*/ 58235 w 199"/>
                <a:gd name="T45" fmla="*/ 12747 h 538"/>
                <a:gd name="T46" fmla="*/ 68606 w 199"/>
                <a:gd name="T47" fmla="*/ 6374 h 538"/>
                <a:gd name="T48" fmla="*/ 79774 w 199"/>
                <a:gd name="T49" fmla="*/ 2390 h 538"/>
                <a:gd name="T50" fmla="*/ 90942 w 199"/>
                <a:gd name="T51" fmla="*/ 0 h 538"/>
                <a:gd name="T52" fmla="*/ 104504 w 199"/>
                <a:gd name="T53" fmla="*/ 0 h 538"/>
                <a:gd name="T54" fmla="*/ 104504 w 199"/>
                <a:gd name="T55" fmla="*/ 0 h 538"/>
                <a:gd name="T56" fmla="*/ 116470 w 199"/>
                <a:gd name="T57" fmla="*/ 2390 h 538"/>
                <a:gd name="T58" fmla="*/ 127638 w 199"/>
                <a:gd name="T59" fmla="*/ 7170 h 538"/>
                <a:gd name="T60" fmla="*/ 137211 w 199"/>
                <a:gd name="T61" fmla="*/ 14341 h 538"/>
                <a:gd name="T62" fmla="*/ 145986 w 199"/>
                <a:gd name="T63" fmla="*/ 22308 h 538"/>
                <a:gd name="T64" fmla="*/ 151570 w 199"/>
                <a:gd name="T65" fmla="*/ 32665 h 538"/>
                <a:gd name="T66" fmla="*/ 156357 w 199"/>
                <a:gd name="T67" fmla="*/ 43819 h 538"/>
                <a:gd name="T68" fmla="*/ 158750 w 199"/>
                <a:gd name="T69" fmla="*/ 55769 h 538"/>
                <a:gd name="T70" fmla="*/ 158750 w 199"/>
                <a:gd name="T71" fmla="*/ 67720 h 5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99"/>
                <a:gd name="T109" fmla="*/ 0 h 538"/>
                <a:gd name="T110" fmla="*/ 199 w 199"/>
                <a:gd name="T111" fmla="*/ 538 h 53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99" h="538">
                  <a:moveTo>
                    <a:pt x="156" y="470"/>
                  </a:moveTo>
                  <a:lnTo>
                    <a:pt x="156" y="470"/>
                  </a:lnTo>
                  <a:lnTo>
                    <a:pt x="154" y="477"/>
                  </a:lnTo>
                  <a:lnTo>
                    <a:pt x="152" y="485"/>
                  </a:lnTo>
                  <a:lnTo>
                    <a:pt x="149" y="492"/>
                  </a:lnTo>
                  <a:lnTo>
                    <a:pt x="146" y="499"/>
                  </a:lnTo>
                  <a:lnTo>
                    <a:pt x="142" y="505"/>
                  </a:lnTo>
                  <a:lnTo>
                    <a:pt x="137" y="511"/>
                  </a:lnTo>
                  <a:lnTo>
                    <a:pt x="132" y="516"/>
                  </a:lnTo>
                  <a:lnTo>
                    <a:pt x="126" y="521"/>
                  </a:lnTo>
                  <a:lnTo>
                    <a:pt x="121" y="525"/>
                  </a:lnTo>
                  <a:lnTo>
                    <a:pt x="114" y="530"/>
                  </a:lnTo>
                  <a:lnTo>
                    <a:pt x="107" y="533"/>
                  </a:lnTo>
                  <a:lnTo>
                    <a:pt x="100" y="535"/>
                  </a:lnTo>
                  <a:lnTo>
                    <a:pt x="93" y="537"/>
                  </a:lnTo>
                  <a:lnTo>
                    <a:pt x="85" y="538"/>
                  </a:lnTo>
                  <a:lnTo>
                    <a:pt x="77" y="538"/>
                  </a:lnTo>
                  <a:lnTo>
                    <a:pt x="70" y="538"/>
                  </a:lnTo>
                  <a:lnTo>
                    <a:pt x="61" y="536"/>
                  </a:lnTo>
                  <a:lnTo>
                    <a:pt x="55" y="534"/>
                  </a:lnTo>
                  <a:lnTo>
                    <a:pt x="47" y="532"/>
                  </a:lnTo>
                  <a:lnTo>
                    <a:pt x="40" y="528"/>
                  </a:lnTo>
                  <a:lnTo>
                    <a:pt x="34" y="524"/>
                  </a:lnTo>
                  <a:lnTo>
                    <a:pt x="27" y="520"/>
                  </a:lnTo>
                  <a:lnTo>
                    <a:pt x="22" y="514"/>
                  </a:lnTo>
                  <a:lnTo>
                    <a:pt x="18" y="509"/>
                  </a:lnTo>
                  <a:lnTo>
                    <a:pt x="13" y="502"/>
                  </a:lnTo>
                  <a:lnTo>
                    <a:pt x="9" y="497"/>
                  </a:lnTo>
                  <a:lnTo>
                    <a:pt x="7" y="489"/>
                  </a:lnTo>
                  <a:lnTo>
                    <a:pt x="4" y="483"/>
                  </a:lnTo>
                  <a:lnTo>
                    <a:pt x="2" y="475"/>
                  </a:lnTo>
                  <a:lnTo>
                    <a:pt x="1" y="468"/>
                  </a:lnTo>
                  <a:lnTo>
                    <a:pt x="0" y="460"/>
                  </a:lnTo>
                  <a:lnTo>
                    <a:pt x="1" y="451"/>
                  </a:lnTo>
                  <a:lnTo>
                    <a:pt x="45" y="68"/>
                  </a:lnTo>
                  <a:lnTo>
                    <a:pt x="46" y="60"/>
                  </a:lnTo>
                  <a:lnTo>
                    <a:pt x="48" y="53"/>
                  </a:lnTo>
                  <a:lnTo>
                    <a:pt x="51" y="45"/>
                  </a:lnTo>
                  <a:lnTo>
                    <a:pt x="55" y="39"/>
                  </a:lnTo>
                  <a:lnTo>
                    <a:pt x="58" y="32"/>
                  </a:lnTo>
                  <a:lnTo>
                    <a:pt x="63" y="27"/>
                  </a:lnTo>
                  <a:lnTo>
                    <a:pt x="68" y="21"/>
                  </a:lnTo>
                  <a:lnTo>
                    <a:pt x="73" y="16"/>
                  </a:lnTo>
                  <a:lnTo>
                    <a:pt x="80" y="12"/>
                  </a:lnTo>
                  <a:lnTo>
                    <a:pt x="86" y="8"/>
                  </a:lnTo>
                  <a:lnTo>
                    <a:pt x="93" y="5"/>
                  </a:lnTo>
                  <a:lnTo>
                    <a:pt x="100" y="3"/>
                  </a:lnTo>
                  <a:lnTo>
                    <a:pt x="107" y="1"/>
                  </a:lnTo>
                  <a:lnTo>
                    <a:pt x="114" y="0"/>
                  </a:lnTo>
                  <a:lnTo>
                    <a:pt x="123" y="0"/>
                  </a:lnTo>
                  <a:lnTo>
                    <a:pt x="131" y="0"/>
                  </a:lnTo>
                  <a:lnTo>
                    <a:pt x="138" y="1"/>
                  </a:lnTo>
                  <a:lnTo>
                    <a:pt x="146" y="3"/>
                  </a:lnTo>
                  <a:lnTo>
                    <a:pt x="154" y="6"/>
                  </a:lnTo>
                  <a:lnTo>
                    <a:pt x="160" y="9"/>
                  </a:lnTo>
                  <a:lnTo>
                    <a:pt x="167" y="13"/>
                  </a:lnTo>
                  <a:lnTo>
                    <a:pt x="172" y="18"/>
                  </a:lnTo>
                  <a:lnTo>
                    <a:pt x="177" y="22"/>
                  </a:lnTo>
                  <a:lnTo>
                    <a:pt x="183" y="28"/>
                  </a:lnTo>
                  <a:lnTo>
                    <a:pt x="187" y="34"/>
                  </a:lnTo>
                  <a:lnTo>
                    <a:pt x="190" y="41"/>
                  </a:lnTo>
                  <a:lnTo>
                    <a:pt x="194" y="47"/>
                  </a:lnTo>
                  <a:lnTo>
                    <a:pt x="196" y="55"/>
                  </a:lnTo>
                  <a:lnTo>
                    <a:pt x="198" y="63"/>
                  </a:lnTo>
                  <a:lnTo>
                    <a:pt x="199" y="70"/>
                  </a:lnTo>
                  <a:lnTo>
                    <a:pt x="199" y="78"/>
                  </a:lnTo>
                  <a:lnTo>
                    <a:pt x="199" y="85"/>
                  </a:lnTo>
                  <a:lnTo>
                    <a:pt x="156" y="470"/>
                  </a:lnTo>
                  <a:close/>
                </a:path>
              </a:pathLst>
            </a:custGeom>
            <a:solidFill>
              <a:srgbClr val="275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Freeform 220">
              <a:extLst>
                <a:ext uri="{FF2B5EF4-FFF2-40B4-BE49-F238E27FC236}">
                  <a16:creationId xmlns:a16="http://schemas.microsoft.com/office/drawing/2014/main" id="{4A8E9005-8960-4776-97E1-2F26A817D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8888" y="4140200"/>
              <a:ext cx="371475" cy="149225"/>
            </a:xfrm>
            <a:custGeom>
              <a:avLst/>
              <a:gdLst>
                <a:gd name="T0" fmla="*/ 68409 w 467"/>
                <a:gd name="T1" fmla="*/ 148431 h 188"/>
                <a:gd name="T2" fmla="*/ 55681 w 467"/>
                <a:gd name="T3" fmla="*/ 148431 h 188"/>
                <a:gd name="T4" fmla="*/ 43750 w 467"/>
                <a:gd name="T5" fmla="*/ 146844 h 188"/>
                <a:gd name="T6" fmla="*/ 32613 w 467"/>
                <a:gd name="T7" fmla="*/ 142875 h 188"/>
                <a:gd name="T8" fmla="*/ 22273 w 467"/>
                <a:gd name="T9" fmla="*/ 135731 h 188"/>
                <a:gd name="T10" fmla="*/ 14318 w 467"/>
                <a:gd name="T11" fmla="*/ 127794 h 188"/>
                <a:gd name="T12" fmla="*/ 7954 w 467"/>
                <a:gd name="T13" fmla="*/ 117475 h 188"/>
                <a:gd name="T14" fmla="*/ 2386 w 467"/>
                <a:gd name="T15" fmla="*/ 106363 h 188"/>
                <a:gd name="T16" fmla="*/ 0 w 467"/>
                <a:gd name="T17" fmla="*/ 94456 h 188"/>
                <a:gd name="T18" fmla="*/ 0 w 467"/>
                <a:gd name="T19" fmla="*/ 94456 h 188"/>
                <a:gd name="T20" fmla="*/ 0 w 467"/>
                <a:gd name="T21" fmla="*/ 82550 h 188"/>
                <a:gd name="T22" fmla="*/ 2386 w 467"/>
                <a:gd name="T23" fmla="*/ 70644 h 188"/>
                <a:gd name="T24" fmla="*/ 7159 w 467"/>
                <a:gd name="T25" fmla="*/ 58738 h 188"/>
                <a:gd name="T26" fmla="*/ 12727 w 467"/>
                <a:gd name="T27" fmla="*/ 50006 h 188"/>
                <a:gd name="T28" fmla="*/ 21477 w 467"/>
                <a:gd name="T29" fmla="*/ 41275 h 188"/>
                <a:gd name="T30" fmla="*/ 31023 w 467"/>
                <a:gd name="T31" fmla="*/ 34131 h 188"/>
                <a:gd name="T32" fmla="*/ 42159 w 467"/>
                <a:gd name="T33" fmla="*/ 28575 h 188"/>
                <a:gd name="T34" fmla="*/ 54091 w 467"/>
                <a:gd name="T35" fmla="*/ 26194 h 188"/>
                <a:gd name="T36" fmla="*/ 303066 w 467"/>
                <a:gd name="T37" fmla="*/ 0 h 188"/>
                <a:gd name="T38" fmla="*/ 316589 w 467"/>
                <a:gd name="T39" fmla="*/ 0 h 188"/>
                <a:gd name="T40" fmla="*/ 328521 w 467"/>
                <a:gd name="T41" fmla="*/ 2381 h 188"/>
                <a:gd name="T42" fmla="*/ 338862 w 467"/>
                <a:gd name="T43" fmla="*/ 6350 h 188"/>
                <a:gd name="T44" fmla="*/ 349202 w 467"/>
                <a:gd name="T45" fmla="*/ 12700 h 188"/>
                <a:gd name="T46" fmla="*/ 357952 w 467"/>
                <a:gd name="T47" fmla="*/ 21431 h 188"/>
                <a:gd name="T48" fmla="*/ 364316 w 467"/>
                <a:gd name="T49" fmla="*/ 30956 h 188"/>
                <a:gd name="T50" fmla="*/ 369089 w 467"/>
                <a:gd name="T51" fmla="*/ 42069 h 188"/>
                <a:gd name="T52" fmla="*/ 371475 w 467"/>
                <a:gd name="T53" fmla="*/ 53975 h 188"/>
                <a:gd name="T54" fmla="*/ 371475 w 467"/>
                <a:gd name="T55" fmla="*/ 53975 h 188"/>
                <a:gd name="T56" fmla="*/ 371475 w 467"/>
                <a:gd name="T57" fmla="*/ 66675 h 188"/>
                <a:gd name="T58" fmla="*/ 369089 w 467"/>
                <a:gd name="T59" fmla="*/ 78581 h 188"/>
                <a:gd name="T60" fmla="*/ 365111 w 467"/>
                <a:gd name="T61" fmla="*/ 88900 h 188"/>
                <a:gd name="T62" fmla="*/ 358748 w 467"/>
                <a:gd name="T63" fmla="*/ 100012 h 188"/>
                <a:gd name="T64" fmla="*/ 349998 w 467"/>
                <a:gd name="T65" fmla="*/ 107950 h 188"/>
                <a:gd name="T66" fmla="*/ 340452 w 467"/>
                <a:gd name="T67" fmla="*/ 114300 h 188"/>
                <a:gd name="T68" fmla="*/ 329316 w 467"/>
                <a:gd name="T69" fmla="*/ 119063 h 188"/>
                <a:gd name="T70" fmla="*/ 317384 w 467"/>
                <a:gd name="T71" fmla="*/ 122238 h 18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67"/>
                <a:gd name="T109" fmla="*/ 0 h 188"/>
                <a:gd name="T110" fmla="*/ 467 w 467"/>
                <a:gd name="T111" fmla="*/ 188 h 18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67" h="188">
                  <a:moveTo>
                    <a:pt x="86" y="187"/>
                  </a:moveTo>
                  <a:lnTo>
                    <a:pt x="86" y="187"/>
                  </a:lnTo>
                  <a:lnTo>
                    <a:pt x="78" y="188"/>
                  </a:lnTo>
                  <a:lnTo>
                    <a:pt x="70" y="187"/>
                  </a:lnTo>
                  <a:lnTo>
                    <a:pt x="62" y="186"/>
                  </a:lnTo>
                  <a:lnTo>
                    <a:pt x="55" y="185"/>
                  </a:lnTo>
                  <a:lnTo>
                    <a:pt x="48" y="182"/>
                  </a:lnTo>
                  <a:lnTo>
                    <a:pt x="41" y="180"/>
                  </a:lnTo>
                  <a:lnTo>
                    <a:pt x="35" y="175"/>
                  </a:lnTo>
                  <a:lnTo>
                    <a:pt x="28" y="171"/>
                  </a:lnTo>
                  <a:lnTo>
                    <a:pt x="23" y="167"/>
                  </a:lnTo>
                  <a:lnTo>
                    <a:pt x="18" y="161"/>
                  </a:lnTo>
                  <a:lnTo>
                    <a:pt x="13" y="155"/>
                  </a:lnTo>
                  <a:lnTo>
                    <a:pt x="10" y="148"/>
                  </a:lnTo>
                  <a:lnTo>
                    <a:pt x="7" y="142"/>
                  </a:lnTo>
                  <a:lnTo>
                    <a:pt x="3" y="134"/>
                  </a:lnTo>
                  <a:lnTo>
                    <a:pt x="1" y="127"/>
                  </a:lnTo>
                  <a:lnTo>
                    <a:pt x="0" y="119"/>
                  </a:lnTo>
                  <a:lnTo>
                    <a:pt x="0" y="111"/>
                  </a:lnTo>
                  <a:lnTo>
                    <a:pt x="0" y="104"/>
                  </a:lnTo>
                  <a:lnTo>
                    <a:pt x="1" y="96"/>
                  </a:lnTo>
                  <a:lnTo>
                    <a:pt x="3" y="89"/>
                  </a:lnTo>
                  <a:lnTo>
                    <a:pt x="5" y="81"/>
                  </a:lnTo>
                  <a:lnTo>
                    <a:pt x="9" y="74"/>
                  </a:lnTo>
                  <a:lnTo>
                    <a:pt x="12" y="68"/>
                  </a:lnTo>
                  <a:lnTo>
                    <a:pt x="16" y="63"/>
                  </a:lnTo>
                  <a:lnTo>
                    <a:pt x="22" y="57"/>
                  </a:lnTo>
                  <a:lnTo>
                    <a:pt x="27" y="52"/>
                  </a:lnTo>
                  <a:lnTo>
                    <a:pt x="33" y="47"/>
                  </a:lnTo>
                  <a:lnTo>
                    <a:pt x="39" y="43"/>
                  </a:lnTo>
                  <a:lnTo>
                    <a:pt x="47" y="40"/>
                  </a:lnTo>
                  <a:lnTo>
                    <a:pt x="53" y="36"/>
                  </a:lnTo>
                  <a:lnTo>
                    <a:pt x="61" y="35"/>
                  </a:lnTo>
                  <a:lnTo>
                    <a:pt x="68" y="33"/>
                  </a:lnTo>
                  <a:lnTo>
                    <a:pt x="381" y="0"/>
                  </a:lnTo>
                  <a:lnTo>
                    <a:pt x="390" y="0"/>
                  </a:lnTo>
                  <a:lnTo>
                    <a:pt x="398" y="0"/>
                  </a:lnTo>
                  <a:lnTo>
                    <a:pt x="405" y="1"/>
                  </a:lnTo>
                  <a:lnTo>
                    <a:pt x="413" y="3"/>
                  </a:lnTo>
                  <a:lnTo>
                    <a:pt x="420" y="5"/>
                  </a:lnTo>
                  <a:lnTo>
                    <a:pt x="426" y="8"/>
                  </a:lnTo>
                  <a:lnTo>
                    <a:pt x="433" y="12"/>
                  </a:lnTo>
                  <a:lnTo>
                    <a:pt x="439" y="16"/>
                  </a:lnTo>
                  <a:lnTo>
                    <a:pt x="445" y="21"/>
                  </a:lnTo>
                  <a:lnTo>
                    <a:pt x="450" y="27"/>
                  </a:lnTo>
                  <a:lnTo>
                    <a:pt x="454" y="32"/>
                  </a:lnTo>
                  <a:lnTo>
                    <a:pt x="458" y="39"/>
                  </a:lnTo>
                  <a:lnTo>
                    <a:pt x="461" y="46"/>
                  </a:lnTo>
                  <a:lnTo>
                    <a:pt x="464" y="53"/>
                  </a:lnTo>
                  <a:lnTo>
                    <a:pt x="466" y="60"/>
                  </a:lnTo>
                  <a:lnTo>
                    <a:pt x="467" y="68"/>
                  </a:lnTo>
                  <a:lnTo>
                    <a:pt x="467" y="77"/>
                  </a:lnTo>
                  <a:lnTo>
                    <a:pt x="467" y="84"/>
                  </a:lnTo>
                  <a:lnTo>
                    <a:pt x="466" y="92"/>
                  </a:lnTo>
                  <a:lnTo>
                    <a:pt x="464" y="99"/>
                  </a:lnTo>
                  <a:lnTo>
                    <a:pt x="462" y="106"/>
                  </a:lnTo>
                  <a:lnTo>
                    <a:pt x="459" y="112"/>
                  </a:lnTo>
                  <a:lnTo>
                    <a:pt x="455" y="119"/>
                  </a:lnTo>
                  <a:lnTo>
                    <a:pt x="451" y="126"/>
                  </a:lnTo>
                  <a:lnTo>
                    <a:pt x="446" y="131"/>
                  </a:lnTo>
                  <a:lnTo>
                    <a:pt x="440" y="136"/>
                  </a:lnTo>
                  <a:lnTo>
                    <a:pt x="435" y="141"/>
                  </a:lnTo>
                  <a:lnTo>
                    <a:pt x="428" y="144"/>
                  </a:lnTo>
                  <a:lnTo>
                    <a:pt x="422" y="147"/>
                  </a:lnTo>
                  <a:lnTo>
                    <a:pt x="414" y="150"/>
                  </a:lnTo>
                  <a:lnTo>
                    <a:pt x="406" y="153"/>
                  </a:lnTo>
                  <a:lnTo>
                    <a:pt x="399" y="154"/>
                  </a:lnTo>
                  <a:lnTo>
                    <a:pt x="86" y="187"/>
                  </a:lnTo>
                  <a:close/>
                </a:path>
              </a:pathLst>
            </a:custGeom>
            <a:solidFill>
              <a:srgbClr val="275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Freeform 221">
              <a:extLst>
                <a:ext uri="{FF2B5EF4-FFF2-40B4-BE49-F238E27FC236}">
                  <a16:creationId xmlns:a16="http://schemas.microsoft.com/office/drawing/2014/main" id="{5318CF09-8B6C-48E0-B891-EC5F3EDFE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9850" y="3751263"/>
              <a:ext cx="312738" cy="493712"/>
            </a:xfrm>
            <a:custGeom>
              <a:avLst/>
              <a:gdLst>
                <a:gd name="T0" fmla="*/ 307210 w 396"/>
                <a:gd name="T1" fmla="*/ 376843 h 621"/>
                <a:gd name="T2" fmla="*/ 311948 w 396"/>
                <a:gd name="T3" fmla="*/ 399899 h 621"/>
                <a:gd name="T4" fmla="*/ 311948 w 396"/>
                <a:gd name="T5" fmla="*/ 418979 h 621"/>
                <a:gd name="T6" fmla="*/ 306420 w 396"/>
                <a:gd name="T7" fmla="*/ 433290 h 621"/>
                <a:gd name="T8" fmla="*/ 297733 w 396"/>
                <a:gd name="T9" fmla="*/ 445215 h 621"/>
                <a:gd name="T10" fmla="*/ 286677 w 396"/>
                <a:gd name="T11" fmla="*/ 454756 h 621"/>
                <a:gd name="T12" fmla="*/ 272461 w 396"/>
                <a:gd name="T13" fmla="*/ 462706 h 621"/>
                <a:gd name="T14" fmla="*/ 237712 w 396"/>
                <a:gd name="T15" fmla="*/ 474631 h 621"/>
                <a:gd name="T16" fmla="*/ 199805 w 396"/>
                <a:gd name="T17" fmla="*/ 484967 h 621"/>
                <a:gd name="T18" fmla="*/ 165056 w 396"/>
                <a:gd name="T19" fmla="*/ 492917 h 621"/>
                <a:gd name="T20" fmla="*/ 148472 w 396"/>
                <a:gd name="T21" fmla="*/ 493712 h 621"/>
                <a:gd name="T22" fmla="*/ 134256 w 396"/>
                <a:gd name="T23" fmla="*/ 492122 h 621"/>
                <a:gd name="T24" fmla="*/ 120041 w 396"/>
                <a:gd name="T25" fmla="*/ 485762 h 621"/>
                <a:gd name="T26" fmla="*/ 108984 w 396"/>
                <a:gd name="T27" fmla="*/ 475426 h 621"/>
                <a:gd name="T28" fmla="*/ 98718 w 396"/>
                <a:gd name="T29" fmla="*/ 459526 h 621"/>
                <a:gd name="T30" fmla="*/ 90820 w 396"/>
                <a:gd name="T31" fmla="*/ 437265 h 621"/>
                <a:gd name="T32" fmla="*/ 75815 w 396"/>
                <a:gd name="T33" fmla="*/ 376843 h 621"/>
                <a:gd name="T34" fmla="*/ 51333 w 396"/>
                <a:gd name="T35" fmla="*/ 285415 h 621"/>
                <a:gd name="T36" fmla="*/ 31590 w 396"/>
                <a:gd name="T37" fmla="*/ 225788 h 621"/>
                <a:gd name="T38" fmla="*/ 20533 w 396"/>
                <a:gd name="T39" fmla="*/ 198757 h 621"/>
                <a:gd name="T40" fmla="*/ 10267 w 396"/>
                <a:gd name="T41" fmla="*/ 169341 h 621"/>
                <a:gd name="T42" fmla="*/ 2369 w 396"/>
                <a:gd name="T43" fmla="*/ 137540 h 621"/>
                <a:gd name="T44" fmla="*/ 0 w 396"/>
                <a:gd name="T45" fmla="*/ 106534 h 621"/>
                <a:gd name="T46" fmla="*/ 790 w 396"/>
                <a:gd name="T47" fmla="*/ 74733 h 621"/>
                <a:gd name="T48" fmla="*/ 7897 w 396"/>
                <a:gd name="T49" fmla="*/ 48497 h 621"/>
                <a:gd name="T50" fmla="*/ 16585 w 396"/>
                <a:gd name="T51" fmla="*/ 30211 h 621"/>
                <a:gd name="T52" fmla="*/ 25272 w 396"/>
                <a:gd name="T53" fmla="*/ 20671 h 621"/>
                <a:gd name="T54" fmla="*/ 34749 w 396"/>
                <a:gd name="T55" fmla="*/ 11925 h 621"/>
                <a:gd name="T56" fmla="*/ 45805 w 396"/>
                <a:gd name="T57" fmla="*/ 6360 h 621"/>
                <a:gd name="T58" fmla="*/ 58441 w 396"/>
                <a:gd name="T59" fmla="*/ 1590 h 621"/>
                <a:gd name="T60" fmla="*/ 66338 w 396"/>
                <a:gd name="T61" fmla="*/ 795 h 621"/>
                <a:gd name="T62" fmla="*/ 90820 w 396"/>
                <a:gd name="T63" fmla="*/ 0 h 621"/>
                <a:gd name="T64" fmla="*/ 116882 w 396"/>
                <a:gd name="T65" fmla="*/ 3180 h 621"/>
                <a:gd name="T66" fmla="*/ 143733 w 396"/>
                <a:gd name="T67" fmla="*/ 11925 h 621"/>
                <a:gd name="T68" fmla="*/ 168215 w 396"/>
                <a:gd name="T69" fmla="*/ 27826 h 621"/>
                <a:gd name="T70" fmla="*/ 176902 w 396"/>
                <a:gd name="T71" fmla="*/ 34186 h 621"/>
                <a:gd name="T72" fmla="*/ 191118 w 396"/>
                <a:gd name="T73" fmla="*/ 49292 h 621"/>
                <a:gd name="T74" fmla="*/ 205333 w 396"/>
                <a:gd name="T75" fmla="*/ 66782 h 621"/>
                <a:gd name="T76" fmla="*/ 223497 w 396"/>
                <a:gd name="T77" fmla="*/ 95403 h 621"/>
                <a:gd name="T78" fmla="*/ 243241 w 396"/>
                <a:gd name="T79" fmla="*/ 139130 h 621"/>
                <a:gd name="T80" fmla="*/ 259036 w 396"/>
                <a:gd name="T81" fmla="*/ 186831 h 621"/>
                <a:gd name="T82" fmla="*/ 273251 w 396"/>
                <a:gd name="T83" fmla="*/ 235328 h 621"/>
                <a:gd name="T84" fmla="*/ 296153 w 396"/>
                <a:gd name="T85" fmla="*/ 332321 h 621"/>
                <a:gd name="T86" fmla="*/ 307210 w 396"/>
                <a:gd name="T87" fmla="*/ 376843 h 62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6"/>
                <a:gd name="T133" fmla="*/ 0 h 621"/>
                <a:gd name="T134" fmla="*/ 396 w 396"/>
                <a:gd name="T135" fmla="*/ 621 h 62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6" h="621">
                  <a:moveTo>
                    <a:pt x="389" y="474"/>
                  </a:moveTo>
                  <a:lnTo>
                    <a:pt x="389" y="474"/>
                  </a:lnTo>
                  <a:lnTo>
                    <a:pt x="392" y="489"/>
                  </a:lnTo>
                  <a:lnTo>
                    <a:pt x="395" y="503"/>
                  </a:lnTo>
                  <a:lnTo>
                    <a:pt x="396" y="516"/>
                  </a:lnTo>
                  <a:lnTo>
                    <a:pt x="395" y="527"/>
                  </a:lnTo>
                  <a:lnTo>
                    <a:pt x="392" y="536"/>
                  </a:lnTo>
                  <a:lnTo>
                    <a:pt x="388" y="545"/>
                  </a:lnTo>
                  <a:lnTo>
                    <a:pt x="384" y="554"/>
                  </a:lnTo>
                  <a:lnTo>
                    <a:pt x="377" y="560"/>
                  </a:lnTo>
                  <a:lnTo>
                    <a:pt x="371" y="567"/>
                  </a:lnTo>
                  <a:lnTo>
                    <a:pt x="363" y="572"/>
                  </a:lnTo>
                  <a:lnTo>
                    <a:pt x="354" y="578"/>
                  </a:lnTo>
                  <a:lnTo>
                    <a:pt x="345" y="582"/>
                  </a:lnTo>
                  <a:lnTo>
                    <a:pt x="324" y="590"/>
                  </a:lnTo>
                  <a:lnTo>
                    <a:pt x="301" y="597"/>
                  </a:lnTo>
                  <a:lnTo>
                    <a:pt x="253" y="610"/>
                  </a:lnTo>
                  <a:lnTo>
                    <a:pt x="230" y="616"/>
                  </a:lnTo>
                  <a:lnTo>
                    <a:pt x="209" y="620"/>
                  </a:lnTo>
                  <a:lnTo>
                    <a:pt x="199" y="621"/>
                  </a:lnTo>
                  <a:lnTo>
                    <a:pt x="188" y="621"/>
                  </a:lnTo>
                  <a:lnTo>
                    <a:pt x="179" y="620"/>
                  </a:lnTo>
                  <a:lnTo>
                    <a:pt x="170" y="619"/>
                  </a:lnTo>
                  <a:lnTo>
                    <a:pt x="161" y="616"/>
                  </a:lnTo>
                  <a:lnTo>
                    <a:pt x="152" y="611"/>
                  </a:lnTo>
                  <a:lnTo>
                    <a:pt x="145" y="605"/>
                  </a:lnTo>
                  <a:lnTo>
                    <a:pt x="138" y="598"/>
                  </a:lnTo>
                  <a:lnTo>
                    <a:pt x="132" y="588"/>
                  </a:lnTo>
                  <a:lnTo>
                    <a:pt x="125" y="578"/>
                  </a:lnTo>
                  <a:lnTo>
                    <a:pt x="120" y="565"/>
                  </a:lnTo>
                  <a:lnTo>
                    <a:pt x="115" y="550"/>
                  </a:lnTo>
                  <a:lnTo>
                    <a:pt x="96" y="474"/>
                  </a:lnTo>
                  <a:lnTo>
                    <a:pt x="75" y="397"/>
                  </a:lnTo>
                  <a:lnTo>
                    <a:pt x="65" y="359"/>
                  </a:lnTo>
                  <a:lnTo>
                    <a:pt x="53" y="321"/>
                  </a:lnTo>
                  <a:lnTo>
                    <a:pt x="40" y="284"/>
                  </a:lnTo>
                  <a:lnTo>
                    <a:pt x="26" y="250"/>
                  </a:lnTo>
                  <a:lnTo>
                    <a:pt x="20" y="231"/>
                  </a:lnTo>
                  <a:lnTo>
                    <a:pt x="13" y="213"/>
                  </a:lnTo>
                  <a:lnTo>
                    <a:pt x="8" y="193"/>
                  </a:lnTo>
                  <a:lnTo>
                    <a:pt x="3" y="173"/>
                  </a:lnTo>
                  <a:lnTo>
                    <a:pt x="1" y="153"/>
                  </a:lnTo>
                  <a:lnTo>
                    <a:pt x="0" y="134"/>
                  </a:lnTo>
                  <a:lnTo>
                    <a:pt x="0" y="114"/>
                  </a:lnTo>
                  <a:lnTo>
                    <a:pt x="1" y="94"/>
                  </a:lnTo>
                  <a:lnTo>
                    <a:pt x="4" y="77"/>
                  </a:lnTo>
                  <a:lnTo>
                    <a:pt x="10" y="61"/>
                  </a:lnTo>
                  <a:lnTo>
                    <a:pt x="17" y="46"/>
                  </a:lnTo>
                  <a:lnTo>
                    <a:pt x="21" y="38"/>
                  </a:lnTo>
                  <a:lnTo>
                    <a:pt x="26" y="31"/>
                  </a:lnTo>
                  <a:lnTo>
                    <a:pt x="32" y="26"/>
                  </a:lnTo>
                  <a:lnTo>
                    <a:pt x="37" y="21"/>
                  </a:lnTo>
                  <a:lnTo>
                    <a:pt x="44" y="15"/>
                  </a:lnTo>
                  <a:lnTo>
                    <a:pt x="50" y="12"/>
                  </a:lnTo>
                  <a:lnTo>
                    <a:pt x="58" y="8"/>
                  </a:lnTo>
                  <a:lnTo>
                    <a:pt x="65" y="5"/>
                  </a:lnTo>
                  <a:lnTo>
                    <a:pt x="74" y="2"/>
                  </a:lnTo>
                  <a:lnTo>
                    <a:pt x="84" y="1"/>
                  </a:lnTo>
                  <a:lnTo>
                    <a:pt x="99" y="0"/>
                  </a:lnTo>
                  <a:lnTo>
                    <a:pt x="115" y="0"/>
                  </a:lnTo>
                  <a:lnTo>
                    <a:pt x="132" y="1"/>
                  </a:lnTo>
                  <a:lnTo>
                    <a:pt x="148" y="4"/>
                  </a:lnTo>
                  <a:lnTo>
                    <a:pt x="165" y="9"/>
                  </a:lnTo>
                  <a:lnTo>
                    <a:pt x="182" y="15"/>
                  </a:lnTo>
                  <a:lnTo>
                    <a:pt x="198" y="24"/>
                  </a:lnTo>
                  <a:lnTo>
                    <a:pt x="213" y="35"/>
                  </a:lnTo>
                  <a:lnTo>
                    <a:pt x="224" y="43"/>
                  </a:lnTo>
                  <a:lnTo>
                    <a:pt x="234" y="52"/>
                  </a:lnTo>
                  <a:lnTo>
                    <a:pt x="242" y="62"/>
                  </a:lnTo>
                  <a:lnTo>
                    <a:pt x="251" y="73"/>
                  </a:lnTo>
                  <a:lnTo>
                    <a:pt x="260" y="84"/>
                  </a:lnTo>
                  <a:lnTo>
                    <a:pt x="267" y="96"/>
                  </a:lnTo>
                  <a:lnTo>
                    <a:pt x="283" y="120"/>
                  </a:lnTo>
                  <a:lnTo>
                    <a:pt x="296" y="147"/>
                  </a:lnTo>
                  <a:lnTo>
                    <a:pt x="308" y="175"/>
                  </a:lnTo>
                  <a:lnTo>
                    <a:pt x="319" y="204"/>
                  </a:lnTo>
                  <a:lnTo>
                    <a:pt x="328" y="235"/>
                  </a:lnTo>
                  <a:lnTo>
                    <a:pt x="337" y="265"/>
                  </a:lnTo>
                  <a:lnTo>
                    <a:pt x="346" y="296"/>
                  </a:lnTo>
                  <a:lnTo>
                    <a:pt x="361" y="358"/>
                  </a:lnTo>
                  <a:lnTo>
                    <a:pt x="375" y="418"/>
                  </a:lnTo>
                  <a:lnTo>
                    <a:pt x="389" y="474"/>
                  </a:lnTo>
                  <a:close/>
                </a:path>
              </a:pathLst>
            </a:custGeom>
            <a:solidFill>
              <a:srgbClr val="275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Freeform 222">
              <a:extLst>
                <a:ext uri="{FF2B5EF4-FFF2-40B4-BE49-F238E27FC236}">
                  <a16:creationId xmlns:a16="http://schemas.microsoft.com/office/drawing/2014/main" id="{773E1D88-D3CF-4721-8899-FA30CA4B0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300" y="3779838"/>
              <a:ext cx="112713" cy="327025"/>
            </a:xfrm>
            <a:custGeom>
              <a:avLst/>
              <a:gdLst>
                <a:gd name="T0" fmla="*/ 27179 w 141"/>
                <a:gd name="T1" fmla="*/ 0 h 412"/>
                <a:gd name="T2" fmla="*/ 3997 w 141"/>
                <a:gd name="T3" fmla="*/ 11112 h 412"/>
                <a:gd name="T4" fmla="*/ 3997 w 141"/>
                <a:gd name="T5" fmla="*/ 11112 h 412"/>
                <a:gd name="T6" fmla="*/ 3198 w 141"/>
                <a:gd name="T7" fmla="*/ 12700 h 412"/>
                <a:gd name="T8" fmla="*/ 1599 w 141"/>
                <a:gd name="T9" fmla="*/ 15081 h 412"/>
                <a:gd name="T10" fmla="*/ 0 w 141"/>
                <a:gd name="T11" fmla="*/ 23019 h 412"/>
                <a:gd name="T12" fmla="*/ 0 w 141"/>
                <a:gd name="T13" fmla="*/ 32544 h 412"/>
                <a:gd name="T14" fmla="*/ 799 w 141"/>
                <a:gd name="T15" fmla="*/ 44450 h 412"/>
                <a:gd name="T16" fmla="*/ 2398 w 141"/>
                <a:gd name="T17" fmla="*/ 58738 h 412"/>
                <a:gd name="T18" fmla="*/ 5596 w 141"/>
                <a:gd name="T19" fmla="*/ 73819 h 412"/>
                <a:gd name="T20" fmla="*/ 13590 w 141"/>
                <a:gd name="T21" fmla="*/ 108744 h 412"/>
                <a:gd name="T22" fmla="*/ 23182 w 141"/>
                <a:gd name="T23" fmla="*/ 146050 h 412"/>
                <a:gd name="T24" fmla="*/ 34373 w 141"/>
                <a:gd name="T25" fmla="*/ 184944 h 412"/>
                <a:gd name="T26" fmla="*/ 54358 w 141"/>
                <a:gd name="T27" fmla="*/ 255588 h 412"/>
                <a:gd name="T28" fmla="*/ 54358 w 141"/>
                <a:gd name="T29" fmla="*/ 255588 h 412"/>
                <a:gd name="T30" fmla="*/ 58355 w 141"/>
                <a:gd name="T31" fmla="*/ 265113 h 412"/>
                <a:gd name="T32" fmla="*/ 67148 w 141"/>
                <a:gd name="T33" fmla="*/ 286544 h 412"/>
                <a:gd name="T34" fmla="*/ 73543 w 141"/>
                <a:gd name="T35" fmla="*/ 298450 h 412"/>
                <a:gd name="T36" fmla="*/ 79938 w 141"/>
                <a:gd name="T37" fmla="*/ 310356 h 412"/>
                <a:gd name="T38" fmla="*/ 87133 w 141"/>
                <a:gd name="T39" fmla="*/ 318294 h 412"/>
                <a:gd name="T40" fmla="*/ 91130 w 141"/>
                <a:gd name="T41" fmla="*/ 322263 h 412"/>
                <a:gd name="T42" fmla="*/ 94327 w 141"/>
                <a:gd name="T43" fmla="*/ 323850 h 412"/>
                <a:gd name="T44" fmla="*/ 112713 w 141"/>
                <a:gd name="T45" fmla="*/ 327025 h 412"/>
                <a:gd name="T46" fmla="*/ 27179 w 141"/>
                <a:gd name="T47" fmla="*/ 0 h 41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41"/>
                <a:gd name="T73" fmla="*/ 0 h 412"/>
                <a:gd name="T74" fmla="*/ 141 w 141"/>
                <a:gd name="T75" fmla="*/ 412 h 41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41" h="412">
                  <a:moveTo>
                    <a:pt x="34" y="0"/>
                  </a:moveTo>
                  <a:lnTo>
                    <a:pt x="5" y="14"/>
                  </a:lnTo>
                  <a:lnTo>
                    <a:pt x="4" y="16"/>
                  </a:lnTo>
                  <a:lnTo>
                    <a:pt x="2" y="19"/>
                  </a:lnTo>
                  <a:lnTo>
                    <a:pt x="0" y="29"/>
                  </a:lnTo>
                  <a:lnTo>
                    <a:pt x="0" y="41"/>
                  </a:lnTo>
                  <a:lnTo>
                    <a:pt x="1" y="56"/>
                  </a:lnTo>
                  <a:lnTo>
                    <a:pt x="3" y="74"/>
                  </a:lnTo>
                  <a:lnTo>
                    <a:pt x="7" y="93"/>
                  </a:lnTo>
                  <a:lnTo>
                    <a:pt x="17" y="137"/>
                  </a:lnTo>
                  <a:lnTo>
                    <a:pt x="29" y="184"/>
                  </a:lnTo>
                  <a:lnTo>
                    <a:pt x="43" y="233"/>
                  </a:lnTo>
                  <a:lnTo>
                    <a:pt x="68" y="322"/>
                  </a:lnTo>
                  <a:lnTo>
                    <a:pt x="73" y="334"/>
                  </a:lnTo>
                  <a:lnTo>
                    <a:pt x="84" y="361"/>
                  </a:lnTo>
                  <a:lnTo>
                    <a:pt x="92" y="376"/>
                  </a:lnTo>
                  <a:lnTo>
                    <a:pt x="100" y="391"/>
                  </a:lnTo>
                  <a:lnTo>
                    <a:pt x="109" y="401"/>
                  </a:lnTo>
                  <a:lnTo>
                    <a:pt x="114" y="406"/>
                  </a:lnTo>
                  <a:lnTo>
                    <a:pt x="118" y="408"/>
                  </a:lnTo>
                  <a:lnTo>
                    <a:pt x="141" y="41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275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Freeform 223">
              <a:extLst>
                <a:ext uri="{FF2B5EF4-FFF2-40B4-BE49-F238E27FC236}">
                  <a16:creationId xmlns:a16="http://schemas.microsoft.com/office/drawing/2014/main" id="{D8729519-C3FE-4330-8748-93E131C92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5600" y="4119563"/>
              <a:ext cx="893763" cy="38100"/>
            </a:xfrm>
            <a:custGeom>
              <a:avLst/>
              <a:gdLst>
                <a:gd name="T0" fmla="*/ 893763 w 1126"/>
                <a:gd name="T1" fmla="*/ 18256 h 48"/>
                <a:gd name="T2" fmla="*/ 893763 w 1126"/>
                <a:gd name="T3" fmla="*/ 18256 h 48"/>
                <a:gd name="T4" fmla="*/ 893763 w 1126"/>
                <a:gd name="T5" fmla="*/ 23019 h 48"/>
                <a:gd name="T6" fmla="*/ 892969 w 1126"/>
                <a:gd name="T7" fmla="*/ 26194 h 48"/>
                <a:gd name="T8" fmla="*/ 891382 w 1126"/>
                <a:gd name="T9" fmla="*/ 30163 h 48"/>
                <a:gd name="T10" fmla="*/ 889000 w 1126"/>
                <a:gd name="T11" fmla="*/ 32544 h 48"/>
                <a:gd name="T12" fmla="*/ 885032 w 1126"/>
                <a:gd name="T13" fmla="*/ 34925 h 48"/>
                <a:gd name="T14" fmla="*/ 882650 w 1126"/>
                <a:gd name="T15" fmla="*/ 36513 h 48"/>
                <a:gd name="T16" fmla="*/ 877888 w 1126"/>
                <a:gd name="T17" fmla="*/ 37306 h 48"/>
                <a:gd name="T18" fmla="*/ 874713 w 1126"/>
                <a:gd name="T19" fmla="*/ 38100 h 48"/>
                <a:gd name="T20" fmla="*/ 19844 w 1126"/>
                <a:gd name="T21" fmla="*/ 38100 h 48"/>
                <a:gd name="T22" fmla="*/ 19844 w 1126"/>
                <a:gd name="T23" fmla="*/ 38100 h 48"/>
                <a:gd name="T24" fmla="*/ 15875 w 1126"/>
                <a:gd name="T25" fmla="*/ 37306 h 48"/>
                <a:gd name="T26" fmla="*/ 11906 w 1126"/>
                <a:gd name="T27" fmla="*/ 36513 h 48"/>
                <a:gd name="T28" fmla="*/ 8731 w 1126"/>
                <a:gd name="T29" fmla="*/ 34925 h 48"/>
                <a:gd name="T30" fmla="*/ 6350 w 1126"/>
                <a:gd name="T31" fmla="*/ 32544 h 48"/>
                <a:gd name="T32" fmla="*/ 3175 w 1126"/>
                <a:gd name="T33" fmla="*/ 30163 h 48"/>
                <a:gd name="T34" fmla="*/ 1588 w 1126"/>
                <a:gd name="T35" fmla="*/ 26194 h 48"/>
                <a:gd name="T36" fmla="*/ 0 w 1126"/>
                <a:gd name="T37" fmla="*/ 23019 h 48"/>
                <a:gd name="T38" fmla="*/ 0 w 1126"/>
                <a:gd name="T39" fmla="*/ 18256 h 48"/>
                <a:gd name="T40" fmla="*/ 0 w 1126"/>
                <a:gd name="T41" fmla="*/ 18256 h 48"/>
                <a:gd name="T42" fmla="*/ 0 w 1126"/>
                <a:gd name="T43" fmla="*/ 18256 h 48"/>
                <a:gd name="T44" fmla="*/ 0 w 1126"/>
                <a:gd name="T45" fmla="*/ 15081 h 48"/>
                <a:gd name="T46" fmla="*/ 1588 w 1126"/>
                <a:gd name="T47" fmla="*/ 11112 h 48"/>
                <a:gd name="T48" fmla="*/ 3175 w 1126"/>
                <a:gd name="T49" fmla="*/ 7938 h 48"/>
                <a:gd name="T50" fmla="*/ 6350 w 1126"/>
                <a:gd name="T51" fmla="*/ 4763 h 48"/>
                <a:gd name="T52" fmla="*/ 8731 w 1126"/>
                <a:gd name="T53" fmla="*/ 2381 h 48"/>
                <a:gd name="T54" fmla="*/ 11906 w 1126"/>
                <a:gd name="T55" fmla="*/ 794 h 48"/>
                <a:gd name="T56" fmla="*/ 15875 w 1126"/>
                <a:gd name="T57" fmla="*/ 0 h 48"/>
                <a:gd name="T58" fmla="*/ 19844 w 1126"/>
                <a:gd name="T59" fmla="*/ 0 h 48"/>
                <a:gd name="T60" fmla="*/ 874713 w 1126"/>
                <a:gd name="T61" fmla="*/ 0 h 48"/>
                <a:gd name="T62" fmla="*/ 874713 w 1126"/>
                <a:gd name="T63" fmla="*/ 0 h 48"/>
                <a:gd name="T64" fmla="*/ 877888 w 1126"/>
                <a:gd name="T65" fmla="*/ 0 h 48"/>
                <a:gd name="T66" fmla="*/ 882650 w 1126"/>
                <a:gd name="T67" fmla="*/ 794 h 48"/>
                <a:gd name="T68" fmla="*/ 885032 w 1126"/>
                <a:gd name="T69" fmla="*/ 2381 h 48"/>
                <a:gd name="T70" fmla="*/ 889000 w 1126"/>
                <a:gd name="T71" fmla="*/ 4763 h 48"/>
                <a:gd name="T72" fmla="*/ 891382 w 1126"/>
                <a:gd name="T73" fmla="*/ 7938 h 48"/>
                <a:gd name="T74" fmla="*/ 892969 w 1126"/>
                <a:gd name="T75" fmla="*/ 11112 h 48"/>
                <a:gd name="T76" fmla="*/ 893763 w 1126"/>
                <a:gd name="T77" fmla="*/ 15081 h 48"/>
                <a:gd name="T78" fmla="*/ 893763 w 1126"/>
                <a:gd name="T79" fmla="*/ 18256 h 48"/>
                <a:gd name="T80" fmla="*/ 893763 w 1126"/>
                <a:gd name="T81" fmla="*/ 18256 h 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26"/>
                <a:gd name="T124" fmla="*/ 0 h 48"/>
                <a:gd name="T125" fmla="*/ 1126 w 1126"/>
                <a:gd name="T126" fmla="*/ 48 h 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26" h="48">
                  <a:moveTo>
                    <a:pt x="1126" y="23"/>
                  </a:moveTo>
                  <a:lnTo>
                    <a:pt x="1126" y="23"/>
                  </a:lnTo>
                  <a:lnTo>
                    <a:pt x="1126" y="29"/>
                  </a:lnTo>
                  <a:lnTo>
                    <a:pt x="1125" y="33"/>
                  </a:lnTo>
                  <a:lnTo>
                    <a:pt x="1123" y="38"/>
                  </a:lnTo>
                  <a:lnTo>
                    <a:pt x="1120" y="41"/>
                  </a:lnTo>
                  <a:lnTo>
                    <a:pt x="1115" y="44"/>
                  </a:lnTo>
                  <a:lnTo>
                    <a:pt x="1112" y="46"/>
                  </a:lnTo>
                  <a:lnTo>
                    <a:pt x="1106" y="47"/>
                  </a:lnTo>
                  <a:lnTo>
                    <a:pt x="1102" y="48"/>
                  </a:lnTo>
                  <a:lnTo>
                    <a:pt x="25" y="48"/>
                  </a:lnTo>
                  <a:lnTo>
                    <a:pt x="20" y="47"/>
                  </a:lnTo>
                  <a:lnTo>
                    <a:pt x="15" y="46"/>
                  </a:lnTo>
                  <a:lnTo>
                    <a:pt x="11" y="44"/>
                  </a:lnTo>
                  <a:lnTo>
                    <a:pt x="8" y="41"/>
                  </a:lnTo>
                  <a:lnTo>
                    <a:pt x="4" y="38"/>
                  </a:lnTo>
                  <a:lnTo>
                    <a:pt x="2" y="33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2" y="14"/>
                  </a:lnTo>
                  <a:lnTo>
                    <a:pt x="4" y="10"/>
                  </a:lnTo>
                  <a:lnTo>
                    <a:pt x="8" y="6"/>
                  </a:lnTo>
                  <a:lnTo>
                    <a:pt x="11" y="3"/>
                  </a:lnTo>
                  <a:lnTo>
                    <a:pt x="15" y="1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1102" y="0"/>
                  </a:lnTo>
                  <a:lnTo>
                    <a:pt x="1106" y="0"/>
                  </a:lnTo>
                  <a:lnTo>
                    <a:pt x="1112" y="1"/>
                  </a:lnTo>
                  <a:lnTo>
                    <a:pt x="1115" y="3"/>
                  </a:lnTo>
                  <a:lnTo>
                    <a:pt x="1120" y="6"/>
                  </a:lnTo>
                  <a:lnTo>
                    <a:pt x="1123" y="10"/>
                  </a:lnTo>
                  <a:lnTo>
                    <a:pt x="1125" y="14"/>
                  </a:lnTo>
                  <a:lnTo>
                    <a:pt x="1126" y="19"/>
                  </a:lnTo>
                  <a:lnTo>
                    <a:pt x="1126" y="23"/>
                  </a:lnTo>
                  <a:close/>
                </a:path>
              </a:pathLst>
            </a:custGeom>
            <a:solidFill>
              <a:srgbClr val="275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Freeform 224">
              <a:extLst>
                <a:ext uri="{FF2B5EF4-FFF2-40B4-BE49-F238E27FC236}">
                  <a16:creationId xmlns:a16="http://schemas.microsoft.com/office/drawing/2014/main" id="{8F9B9E0F-FCF0-4E4C-84F1-B97EA4FF18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3000" y="4130675"/>
              <a:ext cx="38100" cy="485775"/>
            </a:xfrm>
            <a:custGeom>
              <a:avLst/>
              <a:gdLst>
                <a:gd name="T0" fmla="*/ 18661 w 49"/>
                <a:gd name="T1" fmla="*/ 0 h 611"/>
                <a:gd name="T2" fmla="*/ 18661 w 49"/>
                <a:gd name="T3" fmla="*/ 0 h 611"/>
                <a:gd name="T4" fmla="*/ 23327 w 49"/>
                <a:gd name="T5" fmla="*/ 0 h 611"/>
                <a:gd name="T6" fmla="*/ 26437 w 49"/>
                <a:gd name="T7" fmla="*/ 1590 h 611"/>
                <a:gd name="T8" fmla="*/ 29547 w 49"/>
                <a:gd name="T9" fmla="*/ 3180 h 611"/>
                <a:gd name="T10" fmla="*/ 32657 w 49"/>
                <a:gd name="T11" fmla="*/ 5565 h 611"/>
                <a:gd name="T12" fmla="*/ 34990 w 49"/>
                <a:gd name="T13" fmla="*/ 8746 h 611"/>
                <a:gd name="T14" fmla="*/ 36545 w 49"/>
                <a:gd name="T15" fmla="*/ 11926 h 611"/>
                <a:gd name="T16" fmla="*/ 38100 w 49"/>
                <a:gd name="T17" fmla="*/ 15106 h 611"/>
                <a:gd name="T18" fmla="*/ 38100 w 49"/>
                <a:gd name="T19" fmla="*/ 19876 h 611"/>
                <a:gd name="T20" fmla="*/ 38100 w 49"/>
                <a:gd name="T21" fmla="*/ 465899 h 611"/>
                <a:gd name="T22" fmla="*/ 38100 w 49"/>
                <a:gd name="T23" fmla="*/ 465899 h 611"/>
                <a:gd name="T24" fmla="*/ 38100 w 49"/>
                <a:gd name="T25" fmla="*/ 469874 h 611"/>
                <a:gd name="T26" fmla="*/ 36545 w 49"/>
                <a:gd name="T27" fmla="*/ 473849 h 611"/>
                <a:gd name="T28" fmla="*/ 34990 w 49"/>
                <a:gd name="T29" fmla="*/ 477029 h 611"/>
                <a:gd name="T30" fmla="*/ 32657 w 49"/>
                <a:gd name="T31" fmla="*/ 479415 h 611"/>
                <a:gd name="T32" fmla="*/ 29547 w 49"/>
                <a:gd name="T33" fmla="*/ 482595 h 611"/>
                <a:gd name="T34" fmla="*/ 26437 w 49"/>
                <a:gd name="T35" fmla="*/ 484185 h 611"/>
                <a:gd name="T36" fmla="*/ 23327 w 49"/>
                <a:gd name="T37" fmla="*/ 485775 h 611"/>
                <a:gd name="T38" fmla="*/ 18661 w 49"/>
                <a:gd name="T39" fmla="*/ 485775 h 611"/>
                <a:gd name="T40" fmla="*/ 18661 w 49"/>
                <a:gd name="T41" fmla="*/ 485775 h 611"/>
                <a:gd name="T42" fmla="*/ 18661 w 49"/>
                <a:gd name="T43" fmla="*/ 485775 h 611"/>
                <a:gd name="T44" fmla="*/ 15551 w 49"/>
                <a:gd name="T45" fmla="*/ 485775 h 611"/>
                <a:gd name="T46" fmla="*/ 11663 w 49"/>
                <a:gd name="T47" fmla="*/ 484185 h 611"/>
                <a:gd name="T48" fmla="*/ 8553 w 49"/>
                <a:gd name="T49" fmla="*/ 482595 h 611"/>
                <a:gd name="T50" fmla="*/ 5443 w 49"/>
                <a:gd name="T51" fmla="*/ 479415 h 611"/>
                <a:gd name="T52" fmla="*/ 3888 w 49"/>
                <a:gd name="T53" fmla="*/ 477029 h 611"/>
                <a:gd name="T54" fmla="*/ 1555 w 49"/>
                <a:gd name="T55" fmla="*/ 473849 h 611"/>
                <a:gd name="T56" fmla="*/ 0 w 49"/>
                <a:gd name="T57" fmla="*/ 469874 h 611"/>
                <a:gd name="T58" fmla="*/ 0 w 49"/>
                <a:gd name="T59" fmla="*/ 465899 h 611"/>
                <a:gd name="T60" fmla="*/ 0 w 49"/>
                <a:gd name="T61" fmla="*/ 19876 h 611"/>
                <a:gd name="T62" fmla="*/ 0 w 49"/>
                <a:gd name="T63" fmla="*/ 19876 h 611"/>
                <a:gd name="T64" fmla="*/ 0 w 49"/>
                <a:gd name="T65" fmla="*/ 15106 h 611"/>
                <a:gd name="T66" fmla="*/ 1555 w 49"/>
                <a:gd name="T67" fmla="*/ 11926 h 611"/>
                <a:gd name="T68" fmla="*/ 3888 w 49"/>
                <a:gd name="T69" fmla="*/ 8746 h 611"/>
                <a:gd name="T70" fmla="*/ 5443 w 49"/>
                <a:gd name="T71" fmla="*/ 5565 h 611"/>
                <a:gd name="T72" fmla="*/ 8553 w 49"/>
                <a:gd name="T73" fmla="*/ 3180 h 611"/>
                <a:gd name="T74" fmla="*/ 11663 w 49"/>
                <a:gd name="T75" fmla="*/ 1590 h 611"/>
                <a:gd name="T76" fmla="*/ 15551 w 49"/>
                <a:gd name="T77" fmla="*/ 0 h 611"/>
                <a:gd name="T78" fmla="*/ 18661 w 49"/>
                <a:gd name="T79" fmla="*/ 0 h 611"/>
                <a:gd name="T80" fmla="*/ 18661 w 49"/>
                <a:gd name="T81" fmla="*/ 0 h 61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9"/>
                <a:gd name="T124" fmla="*/ 0 h 611"/>
                <a:gd name="T125" fmla="*/ 49 w 49"/>
                <a:gd name="T126" fmla="*/ 611 h 61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9" h="611">
                  <a:moveTo>
                    <a:pt x="24" y="0"/>
                  </a:moveTo>
                  <a:lnTo>
                    <a:pt x="24" y="0"/>
                  </a:lnTo>
                  <a:lnTo>
                    <a:pt x="30" y="0"/>
                  </a:lnTo>
                  <a:lnTo>
                    <a:pt x="34" y="2"/>
                  </a:lnTo>
                  <a:lnTo>
                    <a:pt x="38" y="4"/>
                  </a:lnTo>
                  <a:lnTo>
                    <a:pt x="42" y="7"/>
                  </a:lnTo>
                  <a:lnTo>
                    <a:pt x="45" y="11"/>
                  </a:lnTo>
                  <a:lnTo>
                    <a:pt x="47" y="15"/>
                  </a:lnTo>
                  <a:lnTo>
                    <a:pt x="49" y="19"/>
                  </a:lnTo>
                  <a:lnTo>
                    <a:pt x="49" y="25"/>
                  </a:lnTo>
                  <a:lnTo>
                    <a:pt x="49" y="586"/>
                  </a:lnTo>
                  <a:lnTo>
                    <a:pt x="49" y="591"/>
                  </a:lnTo>
                  <a:lnTo>
                    <a:pt x="47" y="596"/>
                  </a:lnTo>
                  <a:lnTo>
                    <a:pt x="45" y="600"/>
                  </a:lnTo>
                  <a:lnTo>
                    <a:pt x="42" y="603"/>
                  </a:lnTo>
                  <a:lnTo>
                    <a:pt x="38" y="607"/>
                  </a:lnTo>
                  <a:lnTo>
                    <a:pt x="34" y="609"/>
                  </a:lnTo>
                  <a:lnTo>
                    <a:pt x="30" y="611"/>
                  </a:lnTo>
                  <a:lnTo>
                    <a:pt x="24" y="611"/>
                  </a:lnTo>
                  <a:lnTo>
                    <a:pt x="20" y="611"/>
                  </a:lnTo>
                  <a:lnTo>
                    <a:pt x="15" y="609"/>
                  </a:lnTo>
                  <a:lnTo>
                    <a:pt x="11" y="607"/>
                  </a:lnTo>
                  <a:lnTo>
                    <a:pt x="7" y="603"/>
                  </a:lnTo>
                  <a:lnTo>
                    <a:pt x="5" y="600"/>
                  </a:lnTo>
                  <a:lnTo>
                    <a:pt x="2" y="596"/>
                  </a:lnTo>
                  <a:lnTo>
                    <a:pt x="0" y="591"/>
                  </a:lnTo>
                  <a:lnTo>
                    <a:pt x="0" y="586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2" y="15"/>
                  </a:lnTo>
                  <a:lnTo>
                    <a:pt x="5" y="11"/>
                  </a:lnTo>
                  <a:lnTo>
                    <a:pt x="7" y="7"/>
                  </a:lnTo>
                  <a:lnTo>
                    <a:pt x="11" y="4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275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Freeform 225">
              <a:extLst>
                <a:ext uri="{FF2B5EF4-FFF2-40B4-BE49-F238E27FC236}">
                  <a16:creationId xmlns:a16="http://schemas.microsoft.com/office/drawing/2014/main" id="{60604E38-1B9F-4A34-B37F-B52081CA9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5288" y="4130675"/>
              <a:ext cx="39688" cy="485775"/>
            </a:xfrm>
            <a:custGeom>
              <a:avLst/>
              <a:gdLst>
                <a:gd name="T0" fmla="*/ 19844 w 50"/>
                <a:gd name="T1" fmla="*/ 0 h 611"/>
                <a:gd name="T2" fmla="*/ 19844 w 50"/>
                <a:gd name="T3" fmla="*/ 0 h 611"/>
                <a:gd name="T4" fmla="*/ 23019 w 50"/>
                <a:gd name="T5" fmla="*/ 0 h 611"/>
                <a:gd name="T6" fmla="*/ 27782 w 50"/>
                <a:gd name="T7" fmla="*/ 1590 h 611"/>
                <a:gd name="T8" fmla="*/ 30957 w 50"/>
                <a:gd name="T9" fmla="*/ 3180 h 611"/>
                <a:gd name="T10" fmla="*/ 33338 w 50"/>
                <a:gd name="T11" fmla="*/ 5565 h 611"/>
                <a:gd name="T12" fmla="*/ 36513 w 50"/>
                <a:gd name="T13" fmla="*/ 8746 h 611"/>
                <a:gd name="T14" fmla="*/ 38100 w 50"/>
                <a:gd name="T15" fmla="*/ 11926 h 611"/>
                <a:gd name="T16" fmla="*/ 38894 w 50"/>
                <a:gd name="T17" fmla="*/ 15106 h 611"/>
                <a:gd name="T18" fmla="*/ 39688 w 50"/>
                <a:gd name="T19" fmla="*/ 19876 h 611"/>
                <a:gd name="T20" fmla="*/ 39688 w 50"/>
                <a:gd name="T21" fmla="*/ 465899 h 611"/>
                <a:gd name="T22" fmla="*/ 39688 w 50"/>
                <a:gd name="T23" fmla="*/ 465899 h 611"/>
                <a:gd name="T24" fmla="*/ 38894 w 50"/>
                <a:gd name="T25" fmla="*/ 469874 h 611"/>
                <a:gd name="T26" fmla="*/ 38100 w 50"/>
                <a:gd name="T27" fmla="*/ 473849 h 611"/>
                <a:gd name="T28" fmla="*/ 36513 w 50"/>
                <a:gd name="T29" fmla="*/ 477029 h 611"/>
                <a:gd name="T30" fmla="*/ 33338 w 50"/>
                <a:gd name="T31" fmla="*/ 479415 h 611"/>
                <a:gd name="T32" fmla="*/ 30957 w 50"/>
                <a:gd name="T33" fmla="*/ 482595 h 611"/>
                <a:gd name="T34" fmla="*/ 27782 w 50"/>
                <a:gd name="T35" fmla="*/ 484185 h 611"/>
                <a:gd name="T36" fmla="*/ 23019 w 50"/>
                <a:gd name="T37" fmla="*/ 485775 h 611"/>
                <a:gd name="T38" fmla="*/ 19844 w 50"/>
                <a:gd name="T39" fmla="*/ 485775 h 611"/>
                <a:gd name="T40" fmla="*/ 19844 w 50"/>
                <a:gd name="T41" fmla="*/ 485775 h 611"/>
                <a:gd name="T42" fmla="*/ 19844 w 50"/>
                <a:gd name="T43" fmla="*/ 485775 h 611"/>
                <a:gd name="T44" fmla="*/ 15875 w 50"/>
                <a:gd name="T45" fmla="*/ 485775 h 611"/>
                <a:gd name="T46" fmla="*/ 11906 w 50"/>
                <a:gd name="T47" fmla="*/ 484185 h 611"/>
                <a:gd name="T48" fmla="*/ 8731 w 50"/>
                <a:gd name="T49" fmla="*/ 482595 h 611"/>
                <a:gd name="T50" fmla="*/ 6350 w 50"/>
                <a:gd name="T51" fmla="*/ 479415 h 611"/>
                <a:gd name="T52" fmla="*/ 3175 w 50"/>
                <a:gd name="T53" fmla="*/ 477029 h 611"/>
                <a:gd name="T54" fmla="*/ 1588 w 50"/>
                <a:gd name="T55" fmla="*/ 473849 h 611"/>
                <a:gd name="T56" fmla="*/ 794 w 50"/>
                <a:gd name="T57" fmla="*/ 469874 h 611"/>
                <a:gd name="T58" fmla="*/ 0 w 50"/>
                <a:gd name="T59" fmla="*/ 465899 h 611"/>
                <a:gd name="T60" fmla="*/ 0 w 50"/>
                <a:gd name="T61" fmla="*/ 19876 h 611"/>
                <a:gd name="T62" fmla="*/ 0 w 50"/>
                <a:gd name="T63" fmla="*/ 19876 h 611"/>
                <a:gd name="T64" fmla="*/ 794 w 50"/>
                <a:gd name="T65" fmla="*/ 15106 h 611"/>
                <a:gd name="T66" fmla="*/ 1588 w 50"/>
                <a:gd name="T67" fmla="*/ 11926 h 611"/>
                <a:gd name="T68" fmla="*/ 3175 w 50"/>
                <a:gd name="T69" fmla="*/ 8746 h 611"/>
                <a:gd name="T70" fmla="*/ 6350 w 50"/>
                <a:gd name="T71" fmla="*/ 5565 h 611"/>
                <a:gd name="T72" fmla="*/ 8731 w 50"/>
                <a:gd name="T73" fmla="*/ 3180 h 611"/>
                <a:gd name="T74" fmla="*/ 11906 w 50"/>
                <a:gd name="T75" fmla="*/ 1590 h 611"/>
                <a:gd name="T76" fmla="*/ 15875 w 50"/>
                <a:gd name="T77" fmla="*/ 0 h 611"/>
                <a:gd name="T78" fmla="*/ 19844 w 50"/>
                <a:gd name="T79" fmla="*/ 0 h 611"/>
                <a:gd name="T80" fmla="*/ 19844 w 50"/>
                <a:gd name="T81" fmla="*/ 0 h 61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0"/>
                <a:gd name="T124" fmla="*/ 0 h 611"/>
                <a:gd name="T125" fmla="*/ 50 w 50"/>
                <a:gd name="T126" fmla="*/ 611 h 61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0" h="611">
                  <a:moveTo>
                    <a:pt x="25" y="0"/>
                  </a:moveTo>
                  <a:lnTo>
                    <a:pt x="25" y="0"/>
                  </a:lnTo>
                  <a:lnTo>
                    <a:pt x="29" y="0"/>
                  </a:lnTo>
                  <a:lnTo>
                    <a:pt x="35" y="2"/>
                  </a:lnTo>
                  <a:lnTo>
                    <a:pt x="39" y="4"/>
                  </a:lnTo>
                  <a:lnTo>
                    <a:pt x="42" y="7"/>
                  </a:lnTo>
                  <a:lnTo>
                    <a:pt x="46" y="11"/>
                  </a:lnTo>
                  <a:lnTo>
                    <a:pt x="48" y="15"/>
                  </a:lnTo>
                  <a:lnTo>
                    <a:pt x="49" y="19"/>
                  </a:lnTo>
                  <a:lnTo>
                    <a:pt x="50" y="25"/>
                  </a:lnTo>
                  <a:lnTo>
                    <a:pt x="50" y="586"/>
                  </a:lnTo>
                  <a:lnTo>
                    <a:pt x="49" y="591"/>
                  </a:lnTo>
                  <a:lnTo>
                    <a:pt x="48" y="596"/>
                  </a:lnTo>
                  <a:lnTo>
                    <a:pt x="46" y="600"/>
                  </a:lnTo>
                  <a:lnTo>
                    <a:pt x="42" y="603"/>
                  </a:lnTo>
                  <a:lnTo>
                    <a:pt x="39" y="607"/>
                  </a:lnTo>
                  <a:lnTo>
                    <a:pt x="35" y="609"/>
                  </a:lnTo>
                  <a:lnTo>
                    <a:pt x="29" y="611"/>
                  </a:lnTo>
                  <a:lnTo>
                    <a:pt x="25" y="611"/>
                  </a:lnTo>
                  <a:lnTo>
                    <a:pt x="20" y="611"/>
                  </a:lnTo>
                  <a:lnTo>
                    <a:pt x="15" y="609"/>
                  </a:lnTo>
                  <a:lnTo>
                    <a:pt x="11" y="607"/>
                  </a:lnTo>
                  <a:lnTo>
                    <a:pt x="8" y="603"/>
                  </a:lnTo>
                  <a:lnTo>
                    <a:pt x="4" y="600"/>
                  </a:lnTo>
                  <a:lnTo>
                    <a:pt x="2" y="596"/>
                  </a:lnTo>
                  <a:lnTo>
                    <a:pt x="1" y="591"/>
                  </a:lnTo>
                  <a:lnTo>
                    <a:pt x="0" y="586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2" y="15"/>
                  </a:lnTo>
                  <a:lnTo>
                    <a:pt x="4" y="11"/>
                  </a:lnTo>
                  <a:lnTo>
                    <a:pt x="8" y="7"/>
                  </a:lnTo>
                  <a:lnTo>
                    <a:pt x="11" y="4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275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Freeform 226">
              <a:extLst>
                <a:ext uri="{FF2B5EF4-FFF2-40B4-BE49-F238E27FC236}">
                  <a16:creationId xmlns:a16="http://schemas.microsoft.com/office/drawing/2014/main" id="{5E39B8D6-E9E1-4FC9-8DC9-8A83E54AA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5600" y="3762375"/>
              <a:ext cx="100013" cy="481012"/>
            </a:xfrm>
            <a:custGeom>
              <a:avLst/>
              <a:gdLst>
                <a:gd name="T0" fmla="*/ 83344 w 126"/>
                <a:gd name="T1" fmla="*/ 0 h 606"/>
                <a:gd name="T2" fmla="*/ 83344 w 126"/>
                <a:gd name="T3" fmla="*/ 0 h 606"/>
                <a:gd name="T4" fmla="*/ 87313 w 126"/>
                <a:gd name="T5" fmla="*/ 794 h 606"/>
                <a:gd name="T6" fmla="*/ 90488 w 126"/>
                <a:gd name="T7" fmla="*/ 2381 h 606"/>
                <a:gd name="T8" fmla="*/ 93663 w 126"/>
                <a:gd name="T9" fmla="*/ 5556 h 606"/>
                <a:gd name="T10" fmla="*/ 96838 w 126"/>
                <a:gd name="T11" fmla="*/ 7937 h 606"/>
                <a:gd name="T12" fmla="*/ 98425 w 126"/>
                <a:gd name="T13" fmla="*/ 11112 h 606"/>
                <a:gd name="T14" fmla="*/ 99219 w 126"/>
                <a:gd name="T15" fmla="*/ 14287 h 606"/>
                <a:gd name="T16" fmla="*/ 100013 w 126"/>
                <a:gd name="T17" fmla="*/ 18256 h 606"/>
                <a:gd name="T18" fmla="*/ 100013 w 126"/>
                <a:gd name="T19" fmla="*/ 22225 h 606"/>
                <a:gd name="T20" fmla="*/ 38894 w 126"/>
                <a:gd name="T21" fmla="*/ 464343 h 606"/>
                <a:gd name="T22" fmla="*/ 38894 w 126"/>
                <a:gd name="T23" fmla="*/ 464343 h 606"/>
                <a:gd name="T24" fmla="*/ 38100 w 126"/>
                <a:gd name="T25" fmla="*/ 468312 h 606"/>
                <a:gd name="T26" fmla="*/ 36513 w 126"/>
                <a:gd name="T27" fmla="*/ 471487 h 606"/>
                <a:gd name="T28" fmla="*/ 34131 w 126"/>
                <a:gd name="T29" fmla="*/ 474662 h 606"/>
                <a:gd name="T30" fmla="*/ 30956 w 126"/>
                <a:gd name="T31" fmla="*/ 477837 h 606"/>
                <a:gd name="T32" fmla="*/ 28575 w 126"/>
                <a:gd name="T33" fmla="*/ 479425 h 606"/>
                <a:gd name="T34" fmla="*/ 24606 w 126"/>
                <a:gd name="T35" fmla="*/ 481012 h 606"/>
                <a:gd name="T36" fmla="*/ 20638 w 126"/>
                <a:gd name="T37" fmla="*/ 481012 h 606"/>
                <a:gd name="T38" fmla="*/ 17463 w 126"/>
                <a:gd name="T39" fmla="*/ 481012 h 606"/>
                <a:gd name="T40" fmla="*/ 17463 w 126"/>
                <a:gd name="T41" fmla="*/ 481012 h 606"/>
                <a:gd name="T42" fmla="*/ 17463 w 126"/>
                <a:gd name="T43" fmla="*/ 481012 h 606"/>
                <a:gd name="T44" fmla="*/ 12700 w 126"/>
                <a:gd name="T45" fmla="*/ 480218 h 606"/>
                <a:gd name="T46" fmla="*/ 9525 w 126"/>
                <a:gd name="T47" fmla="*/ 478631 h 606"/>
                <a:gd name="T48" fmla="*/ 7144 w 126"/>
                <a:gd name="T49" fmla="*/ 476250 h 606"/>
                <a:gd name="T50" fmla="*/ 3969 w 126"/>
                <a:gd name="T51" fmla="*/ 473075 h 606"/>
                <a:gd name="T52" fmla="*/ 1588 w 126"/>
                <a:gd name="T53" fmla="*/ 470693 h 606"/>
                <a:gd name="T54" fmla="*/ 794 w 126"/>
                <a:gd name="T55" fmla="*/ 466725 h 606"/>
                <a:gd name="T56" fmla="*/ 0 w 126"/>
                <a:gd name="T57" fmla="*/ 462756 h 606"/>
                <a:gd name="T58" fmla="*/ 0 w 126"/>
                <a:gd name="T59" fmla="*/ 459581 h 606"/>
                <a:gd name="T60" fmla="*/ 61119 w 126"/>
                <a:gd name="T61" fmla="*/ 17462 h 606"/>
                <a:gd name="T62" fmla="*/ 61119 w 126"/>
                <a:gd name="T63" fmla="*/ 17462 h 606"/>
                <a:gd name="T64" fmla="*/ 61913 w 126"/>
                <a:gd name="T65" fmla="*/ 12700 h 606"/>
                <a:gd name="T66" fmla="*/ 63500 w 126"/>
                <a:gd name="T67" fmla="*/ 9525 h 606"/>
                <a:gd name="T68" fmla="*/ 66675 w 126"/>
                <a:gd name="T69" fmla="*/ 7144 h 606"/>
                <a:gd name="T70" fmla="*/ 69057 w 126"/>
                <a:gd name="T71" fmla="*/ 3969 h 606"/>
                <a:gd name="T72" fmla="*/ 72232 w 126"/>
                <a:gd name="T73" fmla="*/ 1587 h 606"/>
                <a:gd name="T74" fmla="*/ 76200 w 126"/>
                <a:gd name="T75" fmla="*/ 794 h 606"/>
                <a:gd name="T76" fmla="*/ 79375 w 126"/>
                <a:gd name="T77" fmla="*/ 0 h 606"/>
                <a:gd name="T78" fmla="*/ 83344 w 126"/>
                <a:gd name="T79" fmla="*/ 0 h 606"/>
                <a:gd name="T80" fmla="*/ 83344 w 126"/>
                <a:gd name="T81" fmla="*/ 0 h 60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6"/>
                <a:gd name="T124" fmla="*/ 0 h 606"/>
                <a:gd name="T125" fmla="*/ 126 w 126"/>
                <a:gd name="T126" fmla="*/ 606 h 60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6" h="606">
                  <a:moveTo>
                    <a:pt x="105" y="0"/>
                  </a:moveTo>
                  <a:lnTo>
                    <a:pt x="105" y="0"/>
                  </a:lnTo>
                  <a:lnTo>
                    <a:pt x="110" y="1"/>
                  </a:lnTo>
                  <a:lnTo>
                    <a:pt x="114" y="3"/>
                  </a:lnTo>
                  <a:lnTo>
                    <a:pt x="118" y="7"/>
                  </a:lnTo>
                  <a:lnTo>
                    <a:pt x="122" y="10"/>
                  </a:lnTo>
                  <a:lnTo>
                    <a:pt x="124" y="14"/>
                  </a:lnTo>
                  <a:lnTo>
                    <a:pt x="125" y="18"/>
                  </a:lnTo>
                  <a:lnTo>
                    <a:pt x="126" y="23"/>
                  </a:lnTo>
                  <a:lnTo>
                    <a:pt x="126" y="28"/>
                  </a:lnTo>
                  <a:lnTo>
                    <a:pt x="49" y="585"/>
                  </a:lnTo>
                  <a:lnTo>
                    <a:pt x="48" y="590"/>
                  </a:lnTo>
                  <a:lnTo>
                    <a:pt x="46" y="594"/>
                  </a:lnTo>
                  <a:lnTo>
                    <a:pt x="43" y="598"/>
                  </a:lnTo>
                  <a:lnTo>
                    <a:pt x="39" y="602"/>
                  </a:lnTo>
                  <a:lnTo>
                    <a:pt x="36" y="604"/>
                  </a:lnTo>
                  <a:lnTo>
                    <a:pt x="31" y="606"/>
                  </a:lnTo>
                  <a:lnTo>
                    <a:pt x="26" y="606"/>
                  </a:lnTo>
                  <a:lnTo>
                    <a:pt x="22" y="606"/>
                  </a:lnTo>
                  <a:lnTo>
                    <a:pt x="16" y="605"/>
                  </a:lnTo>
                  <a:lnTo>
                    <a:pt x="12" y="603"/>
                  </a:lnTo>
                  <a:lnTo>
                    <a:pt x="9" y="600"/>
                  </a:lnTo>
                  <a:lnTo>
                    <a:pt x="5" y="596"/>
                  </a:lnTo>
                  <a:lnTo>
                    <a:pt x="2" y="593"/>
                  </a:lnTo>
                  <a:lnTo>
                    <a:pt x="1" y="588"/>
                  </a:lnTo>
                  <a:lnTo>
                    <a:pt x="0" y="583"/>
                  </a:lnTo>
                  <a:lnTo>
                    <a:pt x="0" y="579"/>
                  </a:lnTo>
                  <a:lnTo>
                    <a:pt x="77" y="22"/>
                  </a:lnTo>
                  <a:lnTo>
                    <a:pt x="78" y="16"/>
                  </a:lnTo>
                  <a:lnTo>
                    <a:pt x="80" y="12"/>
                  </a:lnTo>
                  <a:lnTo>
                    <a:pt x="84" y="9"/>
                  </a:lnTo>
                  <a:lnTo>
                    <a:pt x="87" y="5"/>
                  </a:lnTo>
                  <a:lnTo>
                    <a:pt x="91" y="2"/>
                  </a:lnTo>
                  <a:lnTo>
                    <a:pt x="96" y="1"/>
                  </a:lnTo>
                  <a:lnTo>
                    <a:pt x="100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275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Freeform 227">
              <a:extLst>
                <a:ext uri="{FF2B5EF4-FFF2-40B4-BE49-F238E27FC236}">
                  <a16:creationId xmlns:a16="http://schemas.microsoft.com/office/drawing/2014/main" id="{24E2F961-C0D0-4BA4-A59D-38815BEC8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7188" y="4130675"/>
              <a:ext cx="39688" cy="485775"/>
            </a:xfrm>
            <a:custGeom>
              <a:avLst/>
              <a:gdLst>
                <a:gd name="T0" fmla="*/ 19844 w 50"/>
                <a:gd name="T1" fmla="*/ 0 h 611"/>
                <a:gd name="T2" fmla="*/ 19844 w 50"/>
                <a:gd name="T3" fmla="*/ 0 h 611"/>
                <a:gd name="T4" fmla="*/ 24607 w 50"/>
                <a:gd name="T5" fmla="*/ 0 h 611"/>
                <a:gd name="T6" fmla="*/ 27782 w 50"/>
                <a:gd name="T7" fmla="*/ 1590 h 611"/>
                <a:gd name="T8" fmla="*/ 30957 w 50"/>
                <a:gd name="T9" fmla="*/ 3180 h 611"/>
                <a:gd name="T10" fmla="*/ 33338 w 50"/>
                <a:gd name="T11" fmla="*/ 5565 h 611"/>
                <a:gd name="T12" fmla="*/ 36513 w 50"/>
                <a:gd name="T13" fmla="*/ 8746 h 611"/>
                <a:gd name="T14" fmla="*/ 38100 w 50"/>
                <a:gd name="T15" fmla="*/ 11926 h 611"/>
                <a:gd name="T16" fmla="*/ 38894 w 50"/>
                <a:gd name="T17" fmla="*/ 15106 h 611"/>
                <a:gd name="T18" fmla="*/ 39688 w 50"/>
                <a:gd name="T19" fmla="*/ 19876 h 611"/>
                <a:gd name="T20" fmla="*/ 39688 w 50"/>
                <a:gd name="T21" fmla="*/ 465899 h 611"/>
                <a:gd name="T22" fmla="*/ 39688 w 50"/>
                <a:gd name="T23" fmla="*/ 465899 h 611"/>
                <a:gd name="T24" fmla="*/ 38894 w 50"/>
                <a:gd name="T25" fmla="*/ 469874 h 611"/>
                <a:gd name="T26" fmla="*/ 38100 w 50"/>
                <a:gd name="T27" fmla="*/ 473849 h 611"/>
                <a:gd name="T28" fmla="*/ 36513 w 50"/>
                <a:gd name="T29" fmla="*/ 477029 h 611"/>
                <a:gd name="T30" fmla="*/ 33338 w 50"/>
                <a:gd name="T31" fmla="*/ 479415 h 611"/>
                <a:gd name="T32" fmla="*/ 30957 w 50"/>
                <a:gd name="T33" fmla="*/ 482595 h 611"/>
                <a:gd name="T34" fmla="*/ 27782 w 50"/>
                <a:gd name="T35" fmla="*/ 484185 h 611"/>
                <a:gd name="T36" fmla="*/ 24607 w 50"/>
                <a:gd name="T37" fmla="*/ 485775 h 611"/>
                <a:gd name="T38" fmla="*/ 19844 w 50"/>
                <a:gd name="T39" fmla="*/ 485775 h 611"/>
                <a:gd name="T40" fmla="*/ 19844 w 50"/>
                <a:gd name="T41" fmla="*/ 485775 h 611"/>
                <a:gd name="T42" fmla="*/ 19844 w 50"/>
                <a:gd name="T43" fmla="*/ 485775 h 611"/>
                <a:gd name="T44" fmla="*/ 15875 w 50"/>
                <a:gd name="T45" fmla="*/ 485775 h 611"/>
                <a:gd name="T46" fmla="*/ 11906 w 50"/>
                <a:gd name="T47" fmla="*/ 484185 h 611"/>
                <a:gd name="T48" fmla="*/ 8731 w 50"/>
                <a:gd name="T49" fmla="*/ 482595 h 611"/>
                <a:gd name="T50" fmla="*/ 6350 w 50"/>
                <a:gd name="T51" fmla="*/ 479415 h 611"/>
                <a:gd name="T52" fmla="*/ 3175 w 50"/>
                <a:gd name="T53" fmla="*/ 477029 h 611"/>
                <a:gd name="T54" fmla="*/ 1588 w 50"/>
                <a:gd name="T55" fmla="*/ 473849 h 611"/>
                <a:gd name="T56" fmla="*/ 794 w 50"/>
                <a:gd name="T57" fmla="*/ 469874 h 611"/>
                <a:gd name="T58" fmla="*/ 0 w 50"/>
                <a:gd name="T59" fmla="*/ 465899 h 611"/>
                <a:gd name="T60" fmla="*/ 0 w 50"/>
                <a:gd name="T61" fmla="*/ 19876 h 611"/>
                <a:gd name="T62" fmla="*/ 0 w 50"/>
                <a:gd name="T63" fmla="*/ 19876 h 611"/>
                <a:gd name="T64" fmla="*/ 794 w 50"/>
                <a:gd name="T65" fmla="*/ 15106 h 611"/>
                <a:gd name="T66" fmla="*/ 1588 w 50"/>
                <a:gd name="T67" fmla="*/ 11926 h 611"/>
                <a:gd name="T68" fmla="*/ 3175 w 50"/>
                <a:gd name="T69" fmla="*/ 8746 h 611"/>
                <a:gd name="T70" fmla="*/ 6350 w 50"/>
                <a:gd name="T71" fmla="*/ 5565 h 611"/>
                <a:gd name="T72" fmla="*/ 8731 w 50"/>
                <a:gd name="T73" fmla="*/ 3180 h 611"/>
                <a:gd name="T74" fmla="*/ 11906 w 50"/>
                <a:gd name="T75" fmla="*/ 1590 h 611"/>
                <a:gd name="T76" fmla="*/ 15875 w 50"/>
                <a:gd name="T77" fmla="*/ 0 h 611"/>
                <a:gd name="T78" fmla="*/ 19844 w 50"/>
                <a:gd name="T79" fmla="*/ 0 h 611"/>
                <a:gd name="T80" fmla="*/ 19844 w 50"/>
                <a:gd name="T81" fmla="*/ 0 h 61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0"/>
                <a:gd name="T124" fmla="*/ 0 h 611"/>
                <a:gd name="T125" fmla="*/ 50 w 50"/>
                <a:gd name="T126" fmla="*/ 611 h 61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0" h="611">
                  <a:moveTo>
                    <a:pt x="25" y="0"/>
                  </a:moveTo>
                  <a:lnTo>
                    <a:pt x="25" y="0"/>
                  </a:lnTo>
                  <a:lnTo>
                    <a:pt x="31" y="0"/>
                  </a:lnTo>
                  <a:lnTo>
                    <a:pt x="35" y="2"/>
                  </a:lnTo>
                  <a:lnTo>
                    <a:pt x="39" y="4"/>
                  </a:lnTo>
                  <a:lnTo>
                    <a:pt x="42" y="7"/>
                  </a:lnTo>
                  <a:lnTo>
                    <a:pt x="46" y="11"/>
                  </a:lnTo>
                  <a:lnTo>
                    <a:pt x="48" y="15"/>
                  </a:lnTo>
                  <a:lnTo>
                    <a:pt x="49" y="19"/>
                  </a:lnTo>
                  <a:lnTo>
                    <a:pt x="50" y="25"/>
                  </a:lnTo>
                  <a:lnTo>
                    <a:pt x="50" y="586"/>
                  </a:lnTo>
                  <a:lnTo>
                    <a:pt x="49" y="591"/>
                  </a:lnTo>
                  <a:lnTo>
                    <a:pt x="48" y="596"/>
                  </a:lnTo>
                  <a:lnTo>
                    <a:pt x="46" y="600"/>
                  </a:lnTo>
                  <a:lnTo>
                    <a:pt x="42" y="603"/>
                  </a:lnTo>
                  <a:lnTo>
                    <a:pt x="39" y="607"/>
                  </a:lnTo>
                  <a:lnTo>
                    <a:pt x="35" y="609"/>
                  </a:lnTo>
                  <a:lnTo>
                    <a:pt x="31" y="611"/>
                  </a:lnTo>
                  <a:lnTo>
                    <a:pt x="25" y="611"/>
                  </a:lnTo>
                  <a:lnTo>
                    <a:pt x="20" y="611"/>
                  </a:lnTo>
                  <a:lnTo>
                    <a:pt x="15" y="609"/>
                  </a:lnTo>
                  <a:lnTo>
                    <a:pt x="11" y="607"/>
                  </a:lnTo>
                  <a:lnTo>
                    <a:pt x="8" y="603"/>
                  </a:lnTo>
                  <a:lnTo>
                    <a:pt x="4" y="600"/>
                  </a:lnTo>
                  <a:lnTo>
                    <a:pt x="2" y="596"/>
                  </a:lnTo>
                  <a:lnTo>
                    <a:pt x="1" y="591"/>
                  </a:lnTo>
                  <a:lnTo>
                    <a:pt x="0" y="586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2" y="15"/>
                  </a:lnTo>
                  <a:lnTo>
                    <a:pt x="4" y="11"/>
                  </a:lnTo>
                  <a:lnTo>
                    <a:pt x="8" y="7"/>
                  </a:lnTo>
                  <a:lnTo>
                    <a:pt x="11" y="4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275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Freeform 228">
              <a:extLst>
                <a:ext uri="{FF2B5EF4-FFF2-40B4-BE49-F238E27FC236}">
                  <a16:creationId xmlns:a16="http://schemas.microsoft.com/office/drawing/2014/main" id="{2F79D3F3-35A7-41AC-8E9D-EAE607EFFE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6200" y="4221163"/>
              <a:ext cx="39688" cy="395287"/>
            </a:xfrm>
            <a:custGeom>
              <a:avLst/>
              <a:gdLst>
                <a:gd name="T0" fmla="*/ 0 w 49"/>
                <a:gd name="T1" fmla="*/ 0 h 498"/>
                <a:gd name="T2" fmla="*/ 0 w 49"/>
                <a:gd name="T3" fmla="*/ 375443 h 498"/>
                <a:gd name="T4" fmla="*/ 0 w 49"/>
                <a:gd name="T5" fmla="*/ 375443 h 498"/>
                <a:gd name="T6" fmla="*/ 0 w 49"/>
                <a:gd name="T7" fmla="*/ 379412 h 498"/>
                <a:gd name="T8" fmla="*/ 1620 w 49"/>
                <a:gd name="T9" fmla="*/ 383381 h 498"/>
                <a:gd name="T10" fmla="*/ 3240 w 49"/>
                <a:gd name="T11" fmla="*/ 386556 h 498"/>
                <a:gd name="T12" fmla="*/ 5670 w 49"/>
                <a:gd name="T13" fmla="*/ 388937 h 498"/>
                <a:gd name="T14" fmla="*/ 8910 w 49"/>
                <a:gd name="T15" fmla="*/ 392112 h 498"/>
                <a:gd name="T16" fmla="*/ 12149 w 49"/>
                <a:gd name="T17" fmla="*/ 393700 h 498"/>
                <a:gd name="T18" fmla="*/ 15389 w 49"/>
                <a:gd name="T19" fmla="*/ 395287 h 498"/>
                <a:gd name="T20" fmla="*/ 20249 w 49"/>
                <a:gd name="T21" fmla="*/ 395287 h 498"/>
                <a:gd name="T22" fmla="*/ 20249 w 49"/>
                <a:gd name="T23" fmla="*/ 395287 h 498"/>
                <a:gd name="T24" fmla="*/ 23489 w 49"/>
                <a:gd name="T25" fmla="*/ 395287 h 498"/>
                <a:gd name="T26" fmla="*/ 27539 w 49"/>
                <a:gd name="T27" fmla="*/ 393700 h 498"/>
                <a:gd name="T28" fmla="*/ 30778 w 49"/>
                <a:gd name="T29" fmla="*/ 392112 h 498"/>
                <a:gd name="T30" fmla="*/ 34018 w 49"/>
                <a:gd name="T31" fmla="*/ 388937 h 498"/>
                <a:gd name="T32" fmla="*/ 35638 w 49"/>
                <a:gd name="T33" fmla="*/ 386556 h 498"/>
                <a:gd name="T34" fmla="*/ 38068 w 49"/>
                <a:gd name="T35" fmla="*/ 383381 h 498"/>
                <a:gd name="T36" fmla="*/ 39688 w 49"/>
                <a:gd name="T37" fmla="*/ 379412 h 498"/>
                <a:gd name="T38" fmla="*/ 39688 w 49"/>
                <a:gd name="T39" fmla="*/ 375443 h 498"/>
                <a:gd name="T40" fmla="*/ 39688 w 49"/>
                <a:gd name="T41" fmla="*/ 3175 h 498"/>
                <a:gd name="T42" fmla="*/ 39688 w 49"/>
                <a:gd name="T43" fmla="*/ 3175 h 498"/>
                <a:gd name="T44" fmla="*/ 20249 w 49"/>
                <a:gd name="T45" fmla="*/ 1587 h 498"/>
                <a:gd name="T46" fmla="*/ 0 w 49"/>
                <a:gd name="T47" fmla="*/ 0 h 498"/>
                <a:gd name="T48" fmla="*/ 0 w 49"/>
                <a:gd name="T49" fmla="*/ 0 h 49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9"/>
                <a:gd name="T76" fmla="*/ 0 h 498"/>
                <a:gd name="T77" fmla="*/ 49 w 49"/>
                <a:gd name="T78" fmla="*/ 498 h 49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9" h="498">
                  <a:moveTo>
                    <a:pt x="0" y="0"/>
                  </a:moveTo>
                  <a:lnTo>
                    <a:pt x="0" y="473"/>
                  </a:lnTo>
                  <a:lnTo>
                    <a:pt x="0" y="478"/>
                  </a:lnTo>
                  <a:lnTo>
                    <a:pt x="2" y="483"/>
                  </a:lnTo>
                  <a:lnTo>
                    <a:pt x="4" y="487"/>
                  </a:lnTo>
                  <a:lnTo>
                    <a:pt x="7" y="490"/>
                  </a:lnTo>
                  <a:lnTo>
                    <a:pt x="11" y="494"/>
                  </a:lnTo>
                  <a:lnTo>
                    <a:pt x="15" y="496"/>
                  </a:lnTo>
                  <a:lnTo>
                    <a:pt x="19" y="498"/>
                  </a:lnTo>
                  <a:lnTo>
                    <a:pt x="25" y="498"/>
                  </a:lnTo>
                  <a:lnTo>
                    <a:pt x="29" y="498"/>
                  </a:lnTo>
                  <a:lnTo>
                    <a:pt x="34" y="496"/>
                  </a:lnTo>
                  <a:lnTo>
                    <a:pt x="38" y="494"/>
                  </a:lnTo>
                  <a:lnTo>
                    <a:pt x="42" y="490"/>
                  </a:lnTo>
                  <a:lnTo>
                    <a:pt x="44" y="487"/>
                  </a:lnTo>
                  <a:lnTo>
                    <a:pt x="47" y="483"/>
                  </a:lnTo>
                  <a:lnTo>
                    <a:pt x="49" y="478"/>
                  </a:lnTo>
                  <a:lnTo>
                    <a:pt x="49" y="473"/>
                  </a:lnTo>
                  <a:lnTo>
                    <a:pt x="49" y="4"/>
                  </a:lnTo>
                  <a:lnTo>
                    <a:pt x="25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5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Freeform 229">
              <a:extLst>
                <a:ext uri="{FF2B5EF4-FFF2-40B4-BE49-F238E27FC236}">
                  <a16:creationId xmlns:a16="http://schemas.microsoft.com/office/drawing/2014/main" id="{E13A2E1D-B870-4A14-BF59-136CB7479C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2488" y="4086225"/>
              <a:ext cx="276225" cy="38100"/>
            </a:xfrm>
            <a:custGeom>
              <a:avLst/>
              <a:gdLst>
                <a:gd name="T0" fmla="*/ 276225 w 348"/>
                <a:gd name="T1" fmla="*/ 19439 h 49"/>
                <a:gd name="T2" fmla="*/ 276225 w 348"/>
                <a:gd name="T3" fmla="*/ 19439 h 49"/>
                <a:gd name="T4" fmla="*/ 275431 w 348"/>
                <a:gd name="T5" fmla="*/ 22549 h 49"/>
                <a:gd name="T6" fmla="*/ 274638 w 348"/>
                <a:gd name="T7" fmla="*/ 26437 h 49"/>
                <a:gd name="T8" fmla="*/ 273050 w 348"/>
                <a:gd name="T9" fmla="*/ 29547 h 49"/>
                <a:gd name="T10" fmla="*/ 269875 w 348"/>
                <a:gd name="T11" fmla="*/ 33435 h 49"/>
                <a:gd name="T12" fmla="*/ 267494 w 348"/>
                <a:gd name="T13" fmla="*/ 34990 h 49"/>
                <a:gd name="T14" fmla="*/ 264319 w 348"/>
                <a:gd name="T15" fmla="*/ 36545 h 49"/>
                <a:gd name="T16" fmla="*/ 259556 w 348"/>
                <a:gd name="T17" fmla="*/ 38100 h 49"/>
                <a:gd name="T18" fmla="*/ 256381 w 348"/>
                <a:gd name="T19" fmla="*/ 38100 h 49"/>
                <a:gd name="T20" fmla="*/ 19050 w 348"/>
                <a:gd name="T21" fmla="*/ 38100 h 49"/>
                <a:gd name="T22" fmla="*/ 19050 w 348"/>
                <a:gd name="T23" fmla="*/ 38100 h 49"/>
                <a:gd name="T24" fmla="*/ 15875 w 348"/>
                <a:gd name="T25" fmla="*/ 38100 h 49"/>
                <a:gd name="T26" fmla="*/ 11112 w 348"/>
                <a:gd name="T27" fmla="*/ 36545 h 49"/>
                <a:gd name="T28" fmla="*/ 8731 w 348"/>
                <a:gd name="T29" fmla="*/ 34990 h 49"/>
                <a:gd name="T30" fmla="*/ 5556 w 348"/>
                <a:gd name="T31" fmla="*/ 33435 h 49"/>
                <a:gd name="T32" fmla="*/ 3175 w 348"/>
                <a:gd name="T33" fmla="*/ 29547 h 49"/>
                <a:gd name="T34" fmla="*/ 794 w 348"/>
                <a:gd name="T35" fmla="*/ 26437 h 49"/>
                <a:gd name="T36" fmla="*/ 0 w 348"/>
                <a:gd name="T37" fmla="*/ 22549 h 49"/>
                <a:gd name="T38" fmla="*/ 0 w 348"/>
                <a:gd name="T39" fmla="*/ 19439 h 49"/>
                <a:gd name="T40" fmla="*/ 0 w 348"/>
                <a:gd name="T41" fmla="*/ 19439 h 49"/>
                <a:gd name="T42" fmla="*/ 0 w 348"/>
                <a:gd name="T43" fmla="*/ 19439 h 49"/>
                <a:gd name="T44" fmla="*/ 0 w 348"/>
                <a:gd name="T45" fmla="*/ 15551 h 49"/>
                <a:gd name="T46" fmla="*/ 794 w 348"/>
                <a:gd name="T47" fmla="*/ 11663 h 49"/>
                <a:gd name="T48" fmla="*/ 3175 w 348"/>
                <a:gd name="T49" fmla="*/ 8553 h 49"/>
                <a:gd name="T50" fmla="*/ 5556 w 348"/>
                <a:gd name="T51" fmla="*/ 6220 h 49"/>
                <a:gd name="T52" fmla="*/ 8731 w 348"/>
                <a:gd name="T53" fmla="*/ 3888 h 49"/>
                <a:gd name="T54" fmla="*/ 11112 w 348"/>
                <a:gd name="T55" fmla="*/ 1555 h 49"/>
                <a:gd name="T56" fmla="*/ 15875 w 348"/>
                <a:gd name="T57" fmla="*/ 0 h 49"/>
                <a:gd name="T58" fmla="*/ 19050 w 348"/>
                <a:gd name="T59" fmla="*/ 0 h 49"/>
                <a:gd name="T60" fmla="*/ 256381 w 348"/>
                <a:gd name="T61" fmla="*/ 0 h 49"/>
                <a:gd name="T62" fmla="*/ 256381 w 348"/>
                <a:gd name="T63" fmla="*/ 0 h 49"/>
                <a:gd name="T64" fmla="*/ 259556 w 348"/>
                <a:gd name="T65" fmla="*/ 0 h 49"/>
                <a:gd name="T66" fmla="*/ 264319 w 348"/>
                <a:gd name="T67" fmla="*/ 1555 h 49"/>
                <a:gd name="T68" fmla="*/ 267494 w 348"/>
                <a:gd name="T69" fmla="*/ 3888 h 49"/>
                <a:gd name="T70" fmla="*/ 269875 w 348"/>
                <a:gd name="T71" fmla="*/ 6220 h 49"/>
                <a:gd name="T72" fmla="*/ 273050 w 348"/>
                <a:gd name="T73" fmla="*/ 8553 h 49"/>
                <a:gd name="T74" fmla="*/ 274638 w 348"/>
                <a:gd name="T75" fmla="*/ 11663 h 49"/>
                <a:gd name="T76" fmla="*/ 275431 w 348"/>
                <a:gd name="T77" fmla="*/ 15551 h 49"/>
                <a:gd name="T78" fmla="*/ 276225 w 348"/>
                <a:gd name="T79" fmla="*/ 19439 h 49"/>
                <a:gd name="T80" fmla="*/ 276225 w 348"/>
                <a:gd name="T81" fmla="*/ 19439 h 4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48"/>
                <a:gd name="T124" fmla="*/ 0 h 49"/>
                <a:gd name="T125" fmla="*/ 348 w 348"/>
                <a:gd name="T126" fmla="*/ 49 h 4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48" h="49">
                  <a:moveTo>
                    <a:pt x="348" y="25"/>
                  </a:moveTo>
                  <a:lnTo>
                    <a:pt x="348" y="25"/>
                  </a:lnTo>
                  <a:lnTo>
                    <a:pt x="347" y="29"/>
                  </a:lnTo>
                  <a:lnTo>
                    <a:pt x="346" y="34"/>
                  </a:lnTo>
                  <a:lnTo>
                    <a:pt x="344" y="38"/>
                  </a:lnTo>
                  <a:lnTo>
                    <a:pt x="340" y="43"/>
                  </a:lnTo>
                  <a:lnTo>
                    <a:pt x="337" y="45"/>
                  </a:lnTo>
                  <a:lnTo>
                    <a:pt x="333" y="47"/>
                  </a:lnTo>
                  <a:lnTo>
                    <a:pt x="327" y="49"/>
                  </a:lnTo>
                  <a:lnTo>
                    <a:pt x="323" y="49"/>
                  </a:lnTo>
                  <a:lnTo>
                    <a:pt x="24" y="49"/>
                  </a:lnTo>
                  <a:lnTo>
                    <a:pt x="20" y="49"/>
                  </a:lnTo>
                  <a:lnTo>
                    <a:pt x="14" y="47"/>
                  </a:lnTo>
                  <a:lnTo>
                    <a:pt x="11" y="45"/>
                  </a:lnTo>
                  <a:lnTo>
                    <a:pt x="7" y="43"/>
                  </a:lnTo>
                  <a:lnTo>
                    <a:pt x="4" y="38"/>
                  </a:lnTo>
                  <a:lnTo>
                    <a:pt x="1" y="34"/>
                  </a:lnTo>
                  <a:lnTo>
                    <a:pt x="0" y="29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1" y="15"/>
                  </a:lnTo>
                  <a:lnTo>
                    <a:pt x="4" y="11"/>
                  </a:lnTo>
                  <a:lnTo>
                    <a:pt x="7" y="8"/>
                  </a:lnTo>
                  <a:lnTo>
                    <a:pt x="11" y="5"/>
                  </a:lnTo>
                  <a:lnTo>
                    <a:pt x="14" y="2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323" y="0"/>
                  </a:lnTo>
                  <a:lnTo>
                    <a:pt x="327" y="0"/>
                  </a:lnTo>
                  <a:lnTo>
                    <a:pt x="333" y="2"/>
                  </a:lnTo>
                  <a:lnTo>
                    <a:pt x="337" y="5"/>
                  </a:lnTo>
                  <a:lnTo>
                    <a:pt x="340" y="8"/>
                  </a:lnTo>
                  <a:lnTo>
                    <a:pt x="344" y="11"/>
                  </a:lnTo>
                  <a:lnTo>
                    <a:pt x="346" y="15"/>
                  </a:lnTo>
                  <a:lnTo>
                    <a:pt x="347" y="20"/>
                  </a:lnTo>
                  <a:lnTo>
                    <a:pt x="348" y="25"/>
                  </a:lnTo>
                  <a:close/>
                </a:path>
              </a:pathLst>
            </a:custGeom>
            <a:solidFill>
              <a:srgbClr val="275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Freeform 230">
              <a:extLst>
                <a:ext uri="{FF2B5EF4-FFF2-40B4-BE49-F238E27FC236}">
                  <a16:creationId xmlns:a16="http://schemas.microsoft.com/office/drawing/2014/main" id="{667C4F42-63A4-4A30-8CAB-A0251BCEF8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925" y="4087813"/>
              <a:ext cx="244475" cy="20637"/>
            </a:xfrm>
            <a:custGeom>
              <a:avLst/>
              <a:gdLst>
                <a:gd name="T0" fmla="*/ 244475 w 308"/>
                <a:gd name="T1" fmla="*/ 9936 h 27"/>
                <a:gd name="T2" fmla="*/ 244475 w 308"/>
                <a:gd name="T3" fmla="*/ 9936 h 27"/>
                <a:gd name="T4" fmla="*/ 243681 w 308"/>
                <a:gd name="T5" fmla="*/ 14522 h 27"/>
                <a:gd name="T6" fmla="*/ 240506 w 308"/>
                <a:gd name="T7" fmla="*/ 17580 h 27"/>
                <a:gd name="T8" fmla="*/ 237331 w 308"/>
                <a:gd name="T9" fmla="*/ 19873 h 27"/>
                <a:gd name="T10" fmla="*/ 233363 w 308"/>
                <a:gd name="T11" fmla="*/ 20637 h 27"/>
                <a:gd name="T12" fmla="*/ 11112 w 308"/>
                <a:gd name="T13" fmla="*/ 20637 h 27"/>
                <a:gd name="T14" fmla="*/ 11112 w 308"/>
                <a:gd name="T15" fmla="*/ 20637 h 27"/>
                <a:gd name="T16" fmla="*/ 7144 w 308"/>
                <a:gd name="T17" fmla="*/ 19873 h 27"/>
                <a:gd name="T18" fmla="*/ 3175 w 308"/>
                <a:gd name="T19" fmla="*/ 17580 h 27"/>
                <a:gd name="T20" fmla="*/ 794 w 308"/>
                <a:gd name="T21" fmla="*/ 14522 h 27"/>
                <a:gd name="T22" fmla="*/ 0 w 308"/>
                <a:gd name="T23" fmla="*/ 9936 h 27"/>
                <a:gd name="T24" fmla="*/ 0 w 308"/>
                <a:gd name="T25" fmla="*/ 9936 h 27"/>
                <a:gd name="T26" fmla="*/ 0 w 308"/>
                <a:gd name="T27" fmla="*/ 9936 h 27"/>
                <a:gd name="T28" fmla="*/ 794 w 308"/>
                <a:gd name="T29" fmla="*/ 6115 h 27"/>
                <a:gd name="T30" fmla="*/ 3175 w 308"/>
                <a:gd name="T31" fmla="*/ 3822 h 27"/>
                <a:gd name="T32" fmla="*/ 7144 w 308"/>
                <a:gd name="T33" fmla="*/ 764 h 27"/>
                <a:gd name="T34" fmla="*/ 11112 w 308"/>
                <a:gd name="T35" fmla="*/ 0 h 27"/>
                <a:gd name="T36" fmla="*/ 233363 w 308"/>
                <a:gd name="T37" fmla="*/ 0 h 27"/>
                <a:gd name="T38" fmla="*/ 233363 w 308"/>
                <a:gd name="T39" fmla="*/ 0 h 27"/>
                <a:gd name="T40" fmla="*/ 237331 w 308"/>
                <a:gd name="T41" fmla="*/ 764 h 27"/>
                <a:gd name="T42" fmla="*/ 240506 w 308"/>
                <a:gd name="T43" fmla="*/ 3822 h 27"/>
                <a:gd name="T44" fmla="*/ 243681 w 308"/>
                <a:gd name="T45" fmla="*/ 6115 h 27"/>
                <a:gd name="T46" fmla="*/ 244475 w 308"/>
                <a:gd name="T47" fmla="*/ 9936 h 27"/>
                <a:gd name="T48" fmla="*/ 244475 w 308"/>
                <a:gd name="T49" fmla="*/ 9936 h 2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08"/>
                <a:gd name="T76" fmla="*/ 0 h 27"/>
                <a:gd name="T77" fmla="*/ 308 w 308"/>
                <a:gd name="T78" fmla="*/ 27 h 2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08" h="27">
                  <a:moveTo>
                    <a:pt x="308" y="13"/>
                  </a:moveTo>
                  <a:lnTo>
                    <a:pt x="308" y="13"/>
                  </a:lnTo>
                  <a:lnTo>
                    <a:pt x="307" y="19"/>
                  </a:lnTo>
                  <a:lnTo>
                    <a:pt x="303" y="23"/>
                  </a:lnTo>
                  <a:lnTo>
                    <a:pt x="299" y="26"/>
                  </a:lnTo>
                  <a:lnTo>
                    <a:pt x="294" y="27"/>
                  </a:lnTo>
                  <a:lnTo>
                    <a:pt x="14" y="27"/>
                  </a:lnTo>
                  <a:lnTo>
                    <a:pt x="9" y="26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3"/>
                  </a:lnTo>
                  <a:lnTo>
                    <a:pt x="1" y="8"/>
                  </a:lnTo>
                  <a:lnTo>
                    <a:pt x="4" y="5"/>
                  </a:lnTo>
                  <a:lnTo>
                    <a:pt x="9" y="1"/>
                  </a:lnTo>
                  <a:lnTo>
                    <a:pt x="14" y="0"/>
                  </a:lnTo>
                  <a:lnTo>
                    <a:pt x="294" y="0"/>
                  </a:lnTo>
                  <a:lnTo>
                    <a:pt x="299" y="1"/>
                  </a:lnTo>
                  <a:lnTo>
                    <a:pt x="303" y="5"/>
                  </a:lnTo>
                  <a:lnTo>
                    <a:pt x="307" y="8"/>
                  </a:lnTo>
                  <a:lnTo>
                    <a:pt x="308" y="13"/>
                  </a:lnTo>
                  <a:close/>
                </a:path>
              </a:pathLst>
            </a:custGeom>
            <a:solidFill>
              <a:srgbClr val="275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Freeform 231">
              <a:extLst>
                <a:ext uri="{FF2B5EF4-FFF2-40B4-BE49-F238E27FC236}">
                  <a16:creationId xmlns:a16="http://schemas.microsoft.com/office/drawing/2014/main" id="{AD33B6E3-6BFE-4083-8CE3-E42E4AEF8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4338" y="4059238"/>
              <a:ext cx="244475" cy="20637"/>
            </a:xfrm>
            <a:custGeom>
              <a:avLst/>
              <a:gdLst>
                <a:gd name="T0" fmla="*/ 244475 w 307"/>
                <a:gd name="T1" fmla="*/ 10701 h 27"/>
                <a:gd name="T2" fmla="*/ 244475 w 307"/>
                <a:gd name="T3" fmla="*/ 10701 h 27"/>
                <a:gd name="T4" fmla="*/ 242882 w 307"/>
                <a:gd name="T5" fmla="*/ 13758 h 27"/>
                <a:gd name="T6" fmla="*/ 241290 w 307"/>
                <a:gd name="T7" fmla="*/ 16815 h 27"/>
                <a:gd name="T8" fmla="*/ 238104 w 307"/>
                <a:gd name="T9" fmla="*/ 19873 h 27"/>
                <a:gd name="T10" fmla="*/ 233326 w 307"/>
                <a:gd name="T11" fmla="*/ 20637 h 27"/>
                <a:gd name="T12" fmla="*/ 11149 w 307"/>
                <a:gd name="T13" fmla="*/ 20637 h 27"/>
                <a:gd name="T14" fmla="*/ 11149 w 307"/>
                <a:gd name="T15" fmla="*/ 20637 h 27"/>
                <a:gd name="T16" fmla="*/ 7167 w 307"/>
                <a:gd name="T17" fmla="*/ 19873 h 27"/>
                <a:gd name="T18" fmla="*/ 3185 w 307"/>
                <a:gd name="T19" fmla="*/ 16815 h 27"/>
                <a:gd name="T20" fmla="*/ 796 w 307"/>
                <a:gd name="T21" fmla="*/ 13758 h 27"/>
                <a:gd name="T22" fmla="*/ 0 w 307"/>
                <a:gd name="T23" fmla="*/ 10701 h 27"/>
                <a:gd name="T24" fmla="*/ 0 w 307"/>
                <a:gd name="T25" fmla="*/ 10701 h 27"/>
                <a:gd name="T26" fmla="*/ 0 w 307"/>
                <a:gd name="T27" fmla="*/ 10701 h 27"/>
                <a:gd name="T28" fmla="*/ 796 w 307"/>
                <a:gd name="T29" fmla="*/ 6115 h 27"/>
                <a:gd name="T30" fmla="*/ 3185 w 307"/>
                <a:gd name="T31" fmla="*/ 3057 h 27"/>
                <a:gd name="T32" fmla="*/ 7167 w 307"/>
                <a:gd name="T33" fmla="*/ 764 h 27"/>
                <a:gd name="T34" fmla="*/ 11149 w 307"/>
                <a:gd name="T35" fmla="*/ 0 h 27"/>
                <a:gd name="T36" fmla="*/ 233326 w 307"/>
                <a:gd name="T37" fmla="*/ 0 h 27"/>
                <a:gd name="T38" fmla="*/ 233326 w 307"/>
                <a:gd name="T39" fmla="*/ 0 h 27"/>
                <a:gd name="T40" fmla="*/ 238104 w 307"/>
                <a:gd name="T41" fmla="*/ 764 h 27"/>
                <a:gd name="T42" fmla="*/ 241290 w 307"/>
                <a:gd name="T43" fmla="*/ 3057 h 27"/>
                <a:gd name="T44" fmla="*/ 242882 w 307"/>
                <a:gd name="T45" fmla="*/ 6115 h 27"/>
                <a:gd name="T46" fmla="*/ 244475 w 307"/>
                <a:gd name="T47" fmla="*/ 10701 h 27"/>
                <a:gd name="T48" fmla="*/ 244475 w 307"/>
                <a:gd name="T49" fmla="*/ 10701 h 2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07"/>
                <a:gd name="T76" fmla="*/ 0 h 27"/>
                <a:gd name="T77" fmla="*/ 307 w 307"/>
                <a:gd name="T78" fmla="*/ 27 h 2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07" h="27">
                  <a:moveTo>
                    <a:pt x="307" y="14"/>
                  </a:moveTo>
                  <a:lnTo>
                    <a:pt x="307" y="14"/>
                  </a:lnTo>
                  <a:lnTo>
                    <a:pt x="305" y="18"/>
                  </a:lnTo>
                  <a:lnTo>
                    <a:pt x="303" y="22"/>
                  </a:lnTo>
                  <a:lnTo>
                    <a:pt x="299" y="26"/>
                  </a:lnTo>
                  <a:lnTo>
                    <a:pt x="293" y="27"/>
                  </a:lnTo>
                  <a:lnTo>
                    <a:pt x="14" y="27"/>
                  </a:lnTo>
                  <a:lnTo>
                    <a:pt x="9" y="26"/>
                  </a:lnTo>
                  <a:lnTo>
                    <a:pt x="4" y="22"/>
                  </a:lnTo>
                  <a:lnTo>
                    <a:pt x="1" y="18"/>
                  </a:lnTo>
                  <a:lnTo>
                    <a:pt x="0" y="14"/>
                  </a:lnTo>
                  <a:lnTo>
                    <a:pt x="1" y="8"/>
                  </a:lnTo>
                  <a:lnTo>
                    <a:pt x="4" y="4"/>
                  </a:lnTo>
                  <a:lnTo>
                    <a:pt x="9" y="1"/>
                  </a:lnTo>
                  <a:lnTo>
                    <a:pt x="14" y="0"/>
                  </a:lnTo>
                  <a:lnTo>
                    <a:pt x="293" y="0"/>
                  </a:lnTo>
                  <a:lnTo>
                    <a:pt x="299" y="1"/>
                  </a:lnTo>
                  <a:lnTo>
                    <a:pt x="303" y="4"/>
                  </a:lnTo>
                  <a:lnTo>
                    <a:pt x="305" y="8"/>
                  </a:lnTo>
                  <a:lnTo>
                    <a:pt x="307" y="14"/>
                  </a:lnTo>
                  <a:close/>
                </a:path>
              </a:pathLst>
            </a:custGeom>
            <a:solidFill>
              <a:srgbClr val="275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Freeform 232">
              <a:extLst>
                <a:ext uri="{FF2B5EF4-FFF2-40B4-BE49-F238E27FC236}">
                  <a16:creationId xmlns:a16="http://schemas.microsoft.com/office/drawing/2014/main" id="{88F73D18-924E-48DD-8086-D2B278101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450" y="4030663"/>
              <a:ext cx="242888" cy="20637"/>
            </a:xfrm>
            <a:custGeom>
              <a:avLst/>
              <a:gdLst>
                <a:gd name="T0" fmla="*/ 242888 w 307"/>
                <a:gd name="T1" fmla="*/ 10701 h 27"/>
                <a:gd name="T2" fmla="*/ 242888 w 307"/>
                <a:gd name="T3" fmla="*/ 10701 h 27"/>
                <a:gd name="T4" fmla="*/ 241306 w 307"/>
                <a:gd name="T5" fmla="*/ 14522 h 27"/>
                <a:gd name="T6" fmla="*/ 238932 w 307"/>
                <a:gd name="T7" fmla="*/ 18344 h 27"/>
                <a:gd name="T8" fmla="*/ 235768 w 307"/>
                <a:gd name="T9" fmla="*/ 19873 h 27"/>
                <a:gd name="T10" fmla="*/ 232603 w 307"/>
                <a:gd name="T11" fmla="*/ 20637 h 27"/>
                <a:gd name="T12" fmla="*/ 10285 w 307"/>
                <a:gd name="T13" fmla="*/ 20637 h 27"/>
                <a:gd name="T14" fmla="*/ 10285 w 307"/>
                <a:gd name="T15" fmla="*/ 20637 h 27"/>
                <a:gd name="T16" fmla="*/ 6329 w 307"/>
                <a:gd name="T17" fmla="*/ 19873 h 27"/>
                <a:gd name="T18" fmla="*/ 2373 w 307"/>
                <a:gd name="T19" fmla="*/ 18344 h 27"/>
                <a:gd name="T20" fmla="*/ 791 w 307"/>
                <a:gd name="T21" fmla="*/ 14522 h 27"/>
                <a:gd name="T22" fmla="*/ 0 w 307"/>
                <a:gd name="T23" fmla="*/ 10701 h 27"/>
                <a:gd name="T24" fmla="*/ 0 w 307"/>
                <a:gd name="T25" fmla="*/ 10701 h 27"/>
                <a:gd name="T26" fmla="*/ 0 w 307"/>
                <a:gd name="T27" fmla="*/ 10701 h 27"/>
                <a:gd name="T28" fmla="*/ 791 w 307"/>
                <a:gd name="T29" fmla="*/ 6115 h 27"/>
                <a:gd name="T30" fmla="*/ 2373 w 307"/>
                <a:gd name="T31" fmla="*/ 3057 h 27"/>
                <a:gd name="T32" fmla="*/ 6329 w 307"/>
                <a:gd name="T33" fmla="*/ 764 h 27"/>
                <a:gd name="T34" fmla="*/ 10285 w 307"/>
                <a:gd name="T35" fmla="*/ 0 h 27"/>
                <a:gd name="T36" fmla="*/ 232603 w 307"/>
                <a:gd name="T37" fmla="*/ 0 h 27"/>
                <a:gd name="T38" fmla="*/ 232603 w 307"/>
                <a:gd name="T39" fmla="*/ 0 h 27"/>
                <a:gd name="T40" fmla="*/ 235768 w 307"/>
                <a:gd name="T41" fmla="*/ 764 h 27"/>
                <a:gd name="T42" fmla="*/ 238932 w 307"/>
                <a:gd name="T43" fmla="*/ 3057 h 27"/>
                <a:gd name="T44" fmla="*/ 241306 w 307"/>
                <a:gd name="T45" fmla="*/ 6115 h 27"/>
                <a:gd name="T46" fmla="*/ 242888 w 307"/>
                <a:gd name="T47" fmla="*/ 10701 h 27"/>
                <a:gd name="T48" fmla="*/ 242888 w 307"/>
                <a:gd name="T49" fmla="*/ 10701 h 2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07"/>
                <a:gd name="T76" fmla="*/ 0 h 27"/>
                <a:gd name="T77" fmla="*/ 307 w 307"/>
                <a:gd name="T78" fmla="*/ 27 h 2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07" h="27">
                  <a:moveTo>
                    <a:pt x="307" y="14"/>
                  </a:moveTo>
                  <a:lnTo>
                    <a:pt x="307" y="14"/>
                  </a:lnTo>
                  <a:lnTo>
                    <a:pt x="305" y="19"/>
                  </a:lnTo>
                  <a:lnTo>
                    <a:pt x="302" y="24"/>
                  </a:lnTo>
                  <a:lnTo>
                    <a:pt x="298" y="26"/>
                  </a:lnTo>
                  <a:lnTo>
                    <a:pt x="294" y="27"/>
                  </a:lnTo>
                  <a:lnTo>
                    <a:pt x="13" y="27"/>
                  </a:lnTo>
                  <a:lnTo>
                    <a:pt x="8" y="26"/>
                  </a:lnTo>
                  <a:lnTo>
                    <a:pt x="3" y="24"/>
                  </a:lnTo>
                  <a:lnTo>
                    <a:pt x="1" y="19"/>
                  </a:lnTo>
                  <a:lnTo>
                    <a:pt x="0" y="14"/>
                  </a:lnTo>
                  <a:lnTo>
                    <a:pt x="1" y="8"/>
                  </a:lnTo>
                  <a:lnTo>
                    <a:pt x="3" y="4"/>
                  </a:lnTo>
                  <a:lnTo>
                    <a:pt x="8" y="1"/>
                  </a:lnTo>
                  <a:lnTo>
                    <a:pt x="13" y="0"/>
                  </a:lnTo>
                  <a:lnTo>
                    <a:pt x="294" y="0"/>
                  </a:lnTo>
                  <a:lnTo>
                    <a:pt x="298" y="1"/>
                  </a:lnTo>
                  <a:lnTo>
                    <a:pt x="302" y="4"/>
                  </a:lnTo>
                  <a:lnTo>
                    <a:pt x="305" y="8"/>
                  </a:lnTo>
                  <a:lnTo>
                    <a:pt x="307" y="14"/>
                  </a:lnTo>
                  <a:close/>
                </a:path>
              </a:pathLst>
            </a:custGeom>
            <a:solidFill>
              <a:srgbClr val="275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Freeform 233">
              <a:extLst>
                <a:ext uri="{FF2B5EF4-FFF2-40B4-BE49-F238E27FC236}">
                  <a16:creationId xmlns:a16="http://schemas.microsoft.com/office/drawing/2014/main" id="{AE196635-72D5-4346-AC38-7DD4AF18BB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4338" y="4002088"/>
              <a:ext cx="242888" cy="22225"/>
            </a:xfrm>
            <a:custGeom>
              <a:avLst/>
              <a:gdLst>
                <a:gd name="T0" fmla="*/ 242888 w 306"/>
                <a:gd name="T1" fmla="*/ 10701 h 27"/>
                <a:gd name="T2" fmla="*/ 242888 w 306"/>
                <a:gd name="T3" fmla="*/ 10701 h 27"/>
                <a:gd name="T4" fmla="*/ 242094 w 306"/>
                <a:gd name="T5" fmla="*/ 14817 h 27"/>
                <a:gd name="T6" fmla="*/ 239713 w 306"/>
                <a:gd name="T7" fmla="*/ 18932 h 27"/>
                <a:gd name="T8" fmla="*/ 236538 w 306"/>
                <a:gd name="T9" fmla="*/ 21402 h 27"/>
                <a:gd name="T10" fmla="*/ 232569 w 306"/>
                <a:gd name="T11" fmla="*/ 22225 h 27"/>
                <a:gd name="T12" fmla="*/ 10319 w 306"/>
                <a:gd name="T13" fmla="*/ 22225 h 27"/>
                <a:gd name="T14" fmla="*/ 10319 w 306"/>
                <a:gd name="T15" fmla="*/ 22225 h 27"/>
                <a:gd name="T16" fmla="*/ 6350 w 306"/>
                <a:gd name="T17" fmla="*/ 21402 h 27"/>
                <a:gd name="T18" fmla="*/ 2381 w 306"/>
                <a:gd name="T19" fmla="*/ 18932 h 27"/>
                <a:gd name="T20" fmla="*/ 794 w 306"/>
                <a:gd name="T21" fmla="*/ 14817 h 27"/>
                <a:gd name="T22" fmla="*/ 0 w 306"/>
                <a:gd name="T23" fmla="*/ 10701 h 27"/>
                <a:gd name="T24" fmla="*/ 0 w 306"/>
                <a:gd name="T25" fmla="*/ 10701 h 27"/>
                <a:gd name="T26" fmla="*/ 0 w 306"/>
                <a:gd name="T27" fmla="*/ 10701 h 27"/>
                <a:gd name="T28" fmla="*/ 794 w 306"/>
                <a:gd name="T29" fmla="*/ 6585 h 27"/>
                <a:gd name="T30" fmla="*/ 2381 w 306"/>
                <a:gd name="T31" fmla="*/ 2469 h 27"/>
                <a:gd name="T32" fmla="*/ 6350 w 306"/>
                <a:gd name="T33" fmla="*/ 823 h 27"/>
                <a:gd name="T34" fmla="*/ 10319 w 306"/>
                <a:gd name="T35" fmla="*/ 0 h 27"/>
                <a:gd name="T36" fmla="*/ 232569 w 306"/>
                <a:gd name="T37" fmla="*/ 0 h 27"/>
                <a:gd name="T38" fmla="*/ 232569 w 306"/>
                <a:gd name="T39" fmla="*/ 0 h 27"/>
                <a:gd name="T40" fmla="*/ 236538 w 306"/>
                <a:gd name="T41" fmla="*/ 823 h 27"/>
                <a:gd name="T42" fmla="*/ 239713 w 306"/>
                <a:gd name="T43" fmla="*/ 2469 h 27"/>
                <a:gd name="T44" fmla="*/ 242094 w 306"/>
                <a:gd name="T45" fmla="*/ 6585 h 27"/>
                <a:gd name="T46" fmla="*/ 242888 w 306"/>
                <a:gd name="T47" fmla="*/ 10701 h 27"/>
                <a:gd name="T48" fmla="*/ 242888 w 306"/>
                <a:gd name="T49" fmla="*/ 10701 h 2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06"/>
                <a:gd name="T76" fmla="*/ 0 h 27"/>
                <a:gd name="T77" fmla="*/ 306 w 306"/>
                <a:gd name="T78" fmla="*/ 27 h 2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06" h="27">
                  <a:moveTo>
                    <a:pt x="306" y="13"/>
                  </a:moveTo>
                  <a:lnTo>
                    <a:pt x="306" y="13"/>
                  </a:lnTo>
                  <a:lnTo>
                    <a:pt x="305" y="18"/>
                  </a:lnTo>
                  <a:lnTo>
                    <a:pt x="302" y="23"/>
                  </a:lnTo>
                  <a:lnTo>
                    <a:pt x="298" y="26"/>
                  </a:lnTo>
                  <a:lnTo>
                    <a:pt x="293" y="27"/>
                  </a:lnTo>
                  <a:lnTo>
                    <a:pt x="13" y="27"/>
                  </a:lnTo>
                  <a:lnTo>
                    <a:pt x="8" y="26"/>
                  </a:lnTo>
                  <a:lnTo>
                    <a:pt x="3" y="23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1" y="8"/>
                  </a:lnTo>
                  <a:lnTo>
                    <a:pt x="3" y="3"/>
                  </a:lnTo>
                  <a:lnTo>
                    <a:pt x="8" y="1"/>
                  </a:lnTo>
                  <a:lnTo>
                    <a:pt x="13" y="0"/>
                  </a:lnTo>
                  <a:lnTo>
                    <a:pt x="293" y="0"/>
                  </a:lnTo>
                  <a:lnTo>
                    <a:pt x="298" y="1"/>
                  </a:lnTo>
                  <a:lnTo>
                    <a:pt x="302" y="3"/>
                  </a:lnTo>
                  <a:lnTo>
                    <a:pt x="305" y="8"/>
                  </a:lnTo>
                  <a:lnTo>
                    <a:pt x="306" y="13"/>
                  </a:lnTo>
                  <a:close/>
                </a:path>
              </a:pathLst>
            </a:custGeom>
            <a:solidFill>
              <a:srgbClr val="275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Freeform 234">
              <a:extLst>
                <a:ext uri="{FF2B5EF4-FFF2-40B4-BE49-F238E27FC236}">
                  <a16:creationId xmlns:a16="http://schemas.microsoft.com/office/drawing/2014/main" id="{E184255E-1D85-444C-8A0A-CECB956BC9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800" y="3975100"/>
              <a:ext cx="244475" cy="20637"/>
            </a:xfrm>
            <a:custGeom>
              <a:avLst/>
              <a:gdLst>
                <a:gd name="T0" fmla="*/ 244475 w 306"/>
                <a:gd name="T1" fmla="*/ 9936 h 27"/>
                <a:gd name="T2" fmla="*/ 244475 w 306"/>
                <a:gd name="T3" fmla="*/ 9936 h 27"/>
                <a:gd name="T4" fmla="*/ 243676 w 306"/>
                <a:gd name="T5" fmla="*/ 14522 h 27"/>
                <a:gd name="T6" fmla="*/ 241279 w 306"/>
                <a:gd name="T7" fmla="*/ 17580 h 27"/>
                <a:gd name="T8" fmla="*/ 238083 w 306"/>
                <a:gd name="T9" fmla="*/ 19873 h 27"/>
                <a:gd name="T10" fmla="*/ 233290 w 306"/>
                <a:gd name="T11" fmla="*/ 20637 h 27"/>
                <a:gd name="T12" fmla="*/ 10386 w 306"/>
                <a:gd name="T13" fmla="*/ 20637 h 27"/>
                <a:gd name="T14" fmla="*/ 10386 w 306"/>
                <a:gd name="T15" fmla="*/ 20637 h 27"/>
                <a:gd name="T16" fmla="*/ 5593 w 306"/>
                <a:gd name="T17" fmla="*/ 19873 h 27"/>
                <a:gd name="T18" fmla="*/ 2397 w 306"/>
                <a:gd name="T19" fmla="*/ 17580 h 27"/>
                <a:gd name="T20" fmla="*/ 799 w 306"/>
                <a:gd name="T21" fmla="*/ 14522 h 27"/>
                <a:gd name="T22" fmla="*/ 0 w 306"/>
                <a:gd name="T23" fmla="*/ 9936 h 27"/>
                <a:gd name="T24" fmla="*/ 0 w 306"/>
                <a:gd name="T25" fmla="*/ 9936 h 27"/>
                <a:gd name="T26" fmla="*/ 0 w 306"/>
                <a:gd name="T27" fmla="*/ 9936 h 27"/>
                <a:gd name="T28" fmla="*/ 799 w 306"/>
                <a:gd name="T29" fmla="*/ 6879 h 27"/>
                <a:gd name="T30" fmla="*/ 2397 w 306"/>
                <a:gd name="T31" fmla="*/ 3057 h 27"/>
                <a:gd name="T32" fmla="*/ 5593 w 306"/>
                <a:gd name="T33" fmla="*/ 764 h 27"/>
                <a:gd name="T34" fmla="*/ 10386 w 306"/>
                <a:gd name="T35" fmla="*/ 0 h 27"/>
                <a:gd name="T36" fmla="*/ 233290 w 306"/>
                <a:gd name="T37" fmla="*/ 0 h 27"/>
                <a:gd name="T38" fmla="*/ 233290 w 306"/>
                <a:gd name="T39" fmla="*/ 0 h 27"/>
                <a:gd name="T40" fmla="*/ 238083 w 306"/>
                <a:gd name="T41" fmla="*/ 764 h 27"/>
                <a:gd name="T42" fmla="*/ 241279 w 306"/>
                <a:gd name="T43" fmla="*/ 3057 h 27"/>
                <a:gd name="T44" fmla="*/ 243676 w 306"/>
                <a:gd name="T45" fmla="*/ 6879 h 27"/>
                <a:gd name="T46" fmla="*/ 244475 w 306"/>
                <a:gd name="T47" fmla="*/ 9936 h 27"/>
                <a:gd name="T48" fmla="*/ 244475 w 306"/>
                <a:gd name="T49" fmla="*/ 9936 h 2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06"/>
                <a:gd name="T76" fmla="*/ 0 h 27"/>
                <a:gd name="T77" fmla="*/ 306 w 306"/>
                <a:gd name="T78" fmla="*/ 27 h 2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06" h="27">
                  <a:moveTo>
                    <a:pt x="306" y="13"/>
                  </a:moveTo>
                  <a:lnTo>
                    <a:pt x="306" y="13"/>
                  </a:lnTo>
                  <a:lnTo>
                    <a:pt x="305" y="19"/>
                  </a:lnTo>
                  <a:lnTo>
                    <a:pt x="302" y="23"/>
                  </a:lnTo>
                  <a:lnTo>
                    <a:pt x="298" y="26"/>
                  </a:lnTo>
                  <a:lnTo>
                    <a:pt x="292" y="27"/>
                  </a:lnTo>
                  <a:lnTo>
                    <a:pt x="13" y="27"/>
                  </a:lnTo>
                  <a:lnTo>
                    <a:pt x="7" y="26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3"/>
                  </a:lnTo>
                  <a:lnTo>
                    <a:pt x="1" y="9"/>
                  </a:lnTo>
                  <a:lnTo>
                    <a:pt x="3" y="4"/>
                  </a:lnTo>
                  <a:lnTo>
                    <a:pt x="7" y="1"/>
                  </a:lnTo>
                  <a:lnTo>
                    <a:pt x="13" y="0"/>
                  </a:lnTo>
                  <a:lnTo>
                    <a:pt x="292" y="0"/>
                  </a:lnTo>
                  <a:lnTo>
                    <a:pt x="298" y="1"/>
                  </a:lnTo>
                  <a:lnTo>
                    <a:pt x="302" y="4"/>
                  </a:lnTo>
                  <a:lnTo>
                    <a:pt x="305" y="9"/>
                  </a:lnTo>
                  <a:lnTo>
                    <a:pt x="306" y="13"/>
                  </a:lnTo>
                  <a:close/>
                </a:path>
              </a:pathLst>
            </a:custGeom>
            <a:solidFill>
              <a:srgbClr val="275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Freeform 235">
              <a:extLst>
                <a:ext uri="{FF2B5EF4-FFF2-40B4-BE49-F238E27FC236}">
                  <a16:creationId xmlns:a16="http://schemas.microsoft.com/office/drawing/2014/main" id="{A555EB85-B656-4428-99E3-F246C3B395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9100" y="3946525"/>
              <a:ext cx="242888" cy="20637"/>
            </a:xfrm>
            <a:custGeom>
              <a:avLst/>
              <a:gdLst>
                <a:gd name="T0" fmla="*/ 242888 w 307"/>
                <a:gd name="T1" fmla="*/ 10701 h 27"/>
                <a:gd name="T2" fmla="*/ 242888 w 307"/>
                <a:gd name="T3" fmla="*/ 10701 h 27"/>
                <a:gd name="T4" fmla="*/ 242097 w 307"/>
                <a:gd name="T5" fmla="*/ 14522 h 27"/>
                <a:gd name="T6" fmla="*/ 239723 w 307"/>
                <a:gd name="T7" fmla="*/ 17580 h 27"/>
                <a:gd name="T8" fmla="*/ 235768 w 307"/>
                <a:gd name="T9" fmla="*/ 19873 h 27"/>
                <a:gd name="T10" fmla="*/ 231812 w 307"/>
                <a:gd name="T11" fmla="*/ 20637 h 27"/>
                <a:gd name="T12" fmla="*/ 10285 w 307"/>
                <a:gd name="T13" fmla="*/ 20637 h 27"/>
                <a:gd name="T14" fmla="*/ 10285 w 307"/>
                <a:gd name="T15" fmla="*/ 20637 h 27"/>
                <a:gd name="T16" fmla="*/ 6329 w 307"/>
                <a:gd name="T17" fmla="*/ 19873 h 27"/>
                <a:gd name="T18" fmla="*/ 3165 w 307"/>
                <a:gd name="T19" fmla="*/ 17580 h 27"/>
                <a:gd name="T20" fmla="*/ 791 w 307"/>
                <a:gd name="T21" fmla="*/ 14522 h 27"/>
                <a:gd name="T22" fmla="*/ 0 w 307"/>
                <a:gd name="T23" fmla="*/ 10701 h 27"/>
                <a:gd name="T24" fmla="*/ 0 w 307"/>
                <a:gd name="T25" fmla="*/ 10701 h 27"/>
                <a:gd name="T26" fmla="*/ 0 w 307"/>
                <a:gd name="T27" fmla="*/ 10701 h 27"/>
                <a:gd name="T28" fmla="*/ 791 w 307"/>
                <a:gd name="T29" fmla="*/ 6879 h 27"/>
                <a:gd name="T30" fmla="*/ 3165 w 307"/>
                <a:gd name="T31" fmla="*/ 3822 h 27"/>
                <a:gd name="T32" fmla="*/ 6329 w 307"/>
                <a:gd name="T33" fmla="*/ 764 h 27"/>
                <a:gd name="T34" fmla="*/ 10285 w 307"/>
                <a:gd name="T35" fmla="*/ 0 h 27"/>
                <a:gd name="T36" fmla="*/ 231812 w 307"/>
                <a:gd name="T37" fmla="*/ 0 h 27"/>
                <a:gd name="T38" fmla="*/ 231812 w 307"/>
                <a:gd name="T39" fmla="*/ 0 h 27"/>
                <a:gd name="T40" fmla="*/ 235768 w 307"/>
                <a:gd name="T41" fmla="*/ 764 h 27"/>
                <a:gd name="T42" fmla="*/ 239723 w 307"/>
                <a:gd name="T43" fmla="*/ 3822 h 27"/>
                <a:gd name="T44" fmla="*/ 242097 w 307"/>
                <a:gd name="T45" fmla="*/ 6879 h 27"/>
                <a:gd name="T46" fmla="*/ 242888 w 307"/>
                <a:gd name="T47" fmla="*/ 10701 h 27"/>
                <a:gd name="T48" fmla="*/ 242888 w 307"/>
                <a:gd name="T49" fmla="*/ 10701 h 2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07"/>
                <a:gd name="T76" fmla="*/ 0 h 27"/>
                <a:gd name="T77" fmla="*/ 307 w 307"/>
                <a:gd name="T78" fmla="*/ 27 h 2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07" h="27">
                  <a:moveTo>
                    <a:pt x="307" y="14"/>
                  </a:moveTo>
                  <a:lnTo>
                    <a:pt x="307" y="14"/>
                  </a:lnTo>
                  <a:lnTo>
                    <a:pt x="306" y="19"/>
                  </a:lnTo>
                  <a:lnTo>
                    <a:pt x="303" y="23"/>
                  </a:lnTo>
                  <a:lnTo>
                    <a:pt x="298" y="26"/>
                  </a:lnTo>
                  <a:lnTo>
                    <a:pt x="293" y="27"/>
                  </a:lnTo>
                  <a:lnTo>
                    <a:pt x="13" y="27"/>
                  </a:lnTo>
                  <a:lnTo>
                    <a:pt x="8" y="26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4"/>
                  </a:lnTo>
                  <a:lnTo>
                    <a:pt x="1" y="9"/>
                  </a:lnTo>
                  <a:lnTo>
                    <a:pt x="4" y="5"/>
                  </a:lnTo>
                  <a:lnTo>
                    <a:pt x="8" y="1"/>
                  </a:lnTo>
                  <a:lnTo>
                    <a:pt x="13" y="0"/>
                  </a:lnTo>
                  <a:lnTo>
                    <a:pt x="293" y="0"/>
                  </a:lnTo>
                  <a:lnTo>
                    <a:pt x="298" y="1"/>
                  </a:lnTo>
                  <a:lnTo>
                    <a:pt x="303" y="5"/>
                  </a:lnTo>
                  <a:lnTo>
                    <a:pt x="306" y="9"/>
                  </a:lnTo>
                  <a:lnTo>
                    <a:pt x="307" y="14"/>
                  </a:lnTo>
                  <a:close/>
                </a:path>
              </a:pathLst>
            </a:custGeom>
            <a:solidFill>
              <a:srgbClr val="275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Freeform 236">
              <a:extLst>
                <a:ext uri="{FF2B5EF4-FFF2-40B4-BE49-F238E27FC236}">
                  <a16:creationId xmlns:a16="http://schemas.microsoft.com/office/drawing/2014/main" id="{09AE63DE-A65F-42FC-ADF5-CA1BBFC743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3863" y="3917950"/>
              <a:ext cx="244475" cy="20637"/>
            </a:xfrm>
            <a:custGeom>
              <a:avLst/>
              <a:gdLst>
                <a:gd name="T0" fmla="*/ 244475 w 307"/>
                <a:gd name="T1" fmla="*/ 11056 h 28"/>
                <a:gd name="T2" fmla="*/ 244475 w 307"/>
                <a:gd name="T3" fmla="*/ 11056 h 28"/>
                <a:gd name="T4" fmla="*/ 243679 w 307"/>
                <a:gd name="T5" fmla="*/ 14741 h 28"/>
                <a:gd name="T6" fmla="*/ 241290 w 307"/>
                <a:gd name="T7" fmla="*/ 17689 h 28"/>
                <a:gd name="T8" fmla="*/ 238104 w 307"/>
                <a:gd name="T9" fmla="*/ 19900 h 28"/>
                <a:gd name="T10" fmla="*/ 233326 w 307"/>
                <a:gd name="T11" fmla="*/ 20637 h 28"/>
                <a:gd name="T12" fmla="*/ 11149 w 307"/>
                <a:gd name="T13" fmla="*/ 20637 h 28"/>
                <a:gd name="T14" fmla="*/ 11149 w 307"/>
                <a:gd name="T15" fmla="*/ 20637 h 28"/>
                <a:gd name="T16" fmla="*/ 7167 w 307"/>
                <a:gd name="T17" fmla="*/ 19900 h 28"/>
                <a:gd name="T18" fmla="*/ 3185 w 307"/>
                <a:gd name="T19" fmla="*/ 17689 h 28"/>
                <a:gd name="T20" fmla="*/ 796 w 307"/>
                <a:gd name="T21" fmla="*/ 14741 h 28"/>
                <a:gd name="T22" fmla="*/ 0 w 307"/>
                <a:gd name="T23" fmla="*/ 11056 h 28"/>
                <a:gd name="T24" fmla="*/ 0 w 307"/>
                <a:gd name="T25" fmla="*/ 11056 h 28"/>
                <a:gd name="T26" fmla="*/ 0 w 307"/>
                <a:gd name="T27" fmla="*/ 11056 h 28"/>
                <a:gd name="T28" fmla="*/ 796 w 307"/>
                <a:gd name="T29" fmla="*/ 6633 h 28"/>
                <a:gd name="T30" fmla="*/ 3185 w 307"/>
                <a:gd name="T31" fmla="*/ 3685 h 28"/>
                <a:gd name="T32" fmla="*/ 7167 w 307"/>
                <a:gd name="T33" fmla="*/ 1474 h 28"/>
                <a:gd name="T34" fmla="*/ 11149 w 307"/>
                <a:gd name="T35" fmla="*/ 0 h 28"/>
                <a:gd name="T36" fmla="*/ 233326 w 307"/>
                <a:gd name="T37" fmla="*/ 0 h 28"/>
                <a:gd name="T38" fmla="*/ 233326 w 307"/>
                <a:gd name="T39" fmla="*/ 0 h 28"/>
                <a:gd name="T40" fmla="*/ 238104 w 307"/>
                <a:gd name="T41" fmla="*/ 1474 h 28"/>
                <a:gd name="T42" fmla="*/ 241290 w 307"/>
                <a:gd name="T43" fmla="*/ 3685 h 28"/>
                <a:gd name="T44" fmla="*/ 243679 w 307"/>
                <a:gd name="T45" fmla="*/ 6633 h 28"/>
                <a:gd name="T46" fmla="*/ 244475 w 307"/>
                <a:gd name="T47" fmla="*/ 11056 h 28"/>
                <a:gd name="T48" fmla="*/ 244475 w 307"/>
                <a:gd name="T49" fmla="*/ 11056 h 2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07"/>
                <a:gd name="T76" fmla="*/ 0 h 28"/>
                <a:gd name="T77" fmla="*/ 307 w 307"/>
                <a:gd name="T78" fmla="*/ 28 h 2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07" h="28">
                  <a:moveTo>
                    <a:pt x="307" y="15"/>
                  </a:moveTo>
                  <a:lnTo>
                    <a:pt x="307" y="15"/>
                  </a:lnTo>
                  <a:lnTo>
                    <a:pt x="306" y="20"/>
                  </a:lnTo>
                  <a:lnTo>
                    <a:pt x="303" y="24"/>
                  </a:lnTo>
                  <a:lnTo>
                    <a:pt x="299" y="27"/>
                  </a:lnTo>
                  <a:lnTo>
                    <a:pt x="293" y="28"/>
                  </a:lnTo>
                  <a:lnTo>
                    <a:pt x="14" y="28"/>
                  </a:lnTo>
                  <a:lnTo>
                    <a:pt x="9" y="27"/>
                  </a:lnTo>
                  <a:lnTo>
                    <a:pt x="4" y="24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2"/>
                  </a:lnTo>
                  <a:lnTo>
                    <a:pt x="14" y="0"/>
                  </a:lnTo>
                  <a:lnTo>
                    <a:pt x="293" y="0"/>
                  </a:lnTo>
                  <a:lnTo>
                    <a:pt x="299" y="2"/>
                  </a:lnTo>
                  <a:lnTo>
                    <a:pt x="303" y="5"/>
                  </a:lnTo>
                  <a:lnTo>
                    <a:pt x="306" y="9"/>
                  </a:lnTo>
                  <a:lnTo>
                    <a:pt x="307" y="15"/>
                  </a:lnTo>
                  <a:close/>
                </a:path>
              </a:pathLst>
            </a:custGeom>
            <a:solidFill>
              <a:srgbClr val="275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Freeform 237">
              <a:extLst>
                <a:ext uri="{FF2B5EF4-FFF2-40B4-BE49-F238E27FC236}">
                  <a16:creationId xmlns:a16="http://schemas.microsoft.com/office/drawing/2014/main" id="{B079F9DD-7688-4D7C-9DEB-928A04043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6750" y="3214688"/>
              <a:ext cx="100013" cy="131762"/>
            </a:xfrm>
            <a:custGeom>
              <a:avLst/>
              <a:gdLst>
                <a:gd name="T0" fmla="*/ 100013 w 126"/>
                <a:gd name="T1" fmla="*/ 22225 h 166"/>
                <a:gd name="T2" fmla="*/ 30163 w 126"/>
                <a:gd name="T3" fmla="*/ 131762 h 166"/>
                <a:gd name="T4" fmla="*/ 28575 w 126"/>
                <a:gd name="T5" fmla="*/ 131762 h 166"/>
                <a:gd name="T6" fmla="*/ 0 w 126"/>
                <a:gd name="T7" fmla="*/ 2381 h 166"/>
                <a:gd name="T8" fmla="*/ 0 w 126"/>
                <a:gd name="T9" fmla="*/ 2381 h 166"/>
                <a:gd name="T10" fmla="*/ 13494 w 126"/>
                <a:gd name="T11" fmla="*/ 794 h 166"/>
                <a:gd name="T12" fmla="*/ 26194 w 126"/>
                <a:gd name="T13" fmla="*/ 0 h 166"/>
                <a:gd name="T14" fmla="*/ 38100 w 126"/>
                <a:gd name="T15" fmla="*/ 0 h 166"/>
                <a:gd name="T16" fmla="*/ 50007 w 126"/>
                <a:gd name="T17" fmla="*/ 1587 h 166"/>
                <a:gd name="T18" fmla="*/ 62707 w 126"/>
                <a:gd name="T19" fmla="*/ 3969 h 166"/>
                <a:gd name="T20" fmla="*/ 74613 w 126"/>
                <a:gd name="T21" fmla="*/ 7937 h 166"/>
                <a:gd name="T22" fmla="*/ 85725 w 126"/>
                <a:gd name="T23" fmla="*/ 13494 h 166"/>
                <a:gd name="T24" fmla="*/ 97632 w 126"/>
                <a:gd name="T25" fmla="*/ 19844 h 166"/>
                <a:gd name="T26" fmla="*/ 97632 w 126"/>
                <a:gd name="T27" fmla="*/ 19844 h 166"/>
                <a:gd name="T28" fmla="*/ 100013 w 126"/>
                <a:gd name="T29" fmla="*/ 22225 h 166"/>
                <a:gd name="T30" fmla="*/ 100013 w 126"/>
                <a:gd name="T31" fmla="*/ 22225 h 16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26"/>
                <a:gd name="T49" fmla="*/ 0 h 166"/>
                <a:gd name="T50" fmla="*/ 126 w 126"/>
                <a:gd name="T51" fmla="*/ 166 h 16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26" h="166">
                  <a:moveTo>
                    <a:pt x="126" y="28"/>
                  </a:moveTo>
                  <a:lnTo>
                    <a:pt x="38" y="166"/>
                  </a:lnTo>
                  <a:lnTo>
                    <a:pt x="36" y="166"/>
                  </a:lnTo>
                  <a:lnTo>
                    <a:pt x="0" y="3"/>
                  </a:lnTo>
                  <a:lnTo>
                    <a:pt x="17" y="1"/>
                  </a:lnTo>
                  <a:lnTo>
                    <a:pt x="33" y="0"/>
                  </a:lnTo>
                  <a:lnTo>
                    <a:pt x="48" y="0"/>
                  </a:lnTo>
                  <a:lnTo>
                    <a:pt x="63" y="2"/>
                  </a:lnTo>
                  <a:lnTo>
                    <a:pt x="79" y="5"/>
                  </a:lnTo>
                  <a:lnTo>
                    <a:pt x="94" y="10"/>
                  </a:lnTo>
                  <a:lnTo>
                    <a:pt x="108" y="17"/>
                  </a:lnTo>
                  <a:lnTo>
                    <a:pt x="123" y="25"/>
                  </a:lnTo>
                  <a:lnTo>
                    <a:pt x="126" y="28"/>
                  </a:lnTo>
                  <a:close/>
                </a:path>
              </a:pathLst>
            </a:custGeom>
            <a:solidFill>
              <a:srgbClr val="275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Freeform 238">
              <a:extLst>
                <a:ext uri="{FF2B5EF4-FFF2-40B4-BE49-F238E27FC236}">
                  <a16:creationId xmlns:a16="http://schemas.microsoft.com/office/drawing/2014/main" id="{46D6B4F8-0D43-4F53-87C7-C28958A64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088" y="3252788"/>
              <a:ext cx="127000" cy="234950"/>
            </a:xfrm>
            <a:custGeom>
              <a:avLst/>
              <a:gdLst>
                <a:gd name="T0" fmla="*/ 123805 w 159"/>
                <a:gd name="T1" fmla="*/ 80169 h 296"/>
                <a:gd name="T2" fmla="*/ 123805 w 159"/>
                <a:gd name="T3" fmla="*/ 80169 h 296"/>
                <a:gd name="T4" fmla="*/ 124604 w 159"/>
                <a:gd name="T5" fmla="*/ 83344 h 296"/>
                <a:gd name="T6" fmla="*/ 124604 w 159"/>
                <a:gd name="T7" fmla="*/ 83344 h 296"/>
                <a:gd name="T8" fmla="*/ 124604 w 159"/>
                <a:gd name="T9" fmla="*/ 83344 h 296"/>
                <a:gd name="T10" fmla="*/ 126201 w 159"/>
                <a:gd name="T11" fmla="*/ 95250 h 296"/>
                <a:gd name="T12" fmla="*/ 127000 w 159"/>
                <a:gd name="T13" fmla="*/ 107950 h 296"/>
                <a:gd name="T14" fmla="*/ 126201 w 159"/>
                <a:gd name="T15" fmla="*/ 119856 h 296"/>
                <a:gd name="T16" fmla="*/ 125403 w 159"/>
                <a:gd name="T17" fmla="*/ 131762 h 296"/>
                <a:gd name="T18" fmla="*/ 122208 w 159"/>
                <a:gd name="T19" fmla="*/ 144462 h 296"/>
                <a:gd name="T20" fmla="*/ 119013 w 159"/>
                <a:gd name="T21" fmla="*/ 155575 h 296"/>
                <a:gd name="T22" fmla="*/ 112623 w 159"/>
                <a:gd name="T23" fmla="*/ 167481 h 296"/>
                <a:gd name="T24" fmla="*/ 106233 w 159"/>
                <a:gd name="T25" fmla="*/ 178594 h 296"/>
                <a:gd name="T26" fmla="*/ 106233 w 159"/>
                <a:gd name="T27" fmla="*/ 178594 h 296"/>
                <a:gd name="T28" fmla="*/ 99044 w 159"/>
                <a:gd name="T29" fmla="*/ 188912 h 296"/>
                <a:gd name="T30" fmla="*/ 91057 w 159"/>
                <a:gd name="T31" fmla="*/ 198437 h 296"/>
                <a:gd name="T32" fmla="*/ 82270 w 159"/>
                <a:gd name="T33" fmla="*/ 207169 h 296"/>
                <a:gd name="T34" fmla="*/ 72686 w 159"/>
                <a:gd name="T35" fmla="*/ 215106 h 296"/>
                <a:gd name="T36" fmla="*/ 62302 w 159"/>
                <a:gd name="T37" fmla="*/ 220663 h 296"/>
                <a:gd name="T38" fmla="*/ 51120 w 159"/>
                <a:gd name="T39" fmla="*/ 227013 h 296"/>
                <a:gd name="T40" fmla="*/ 39937 w 159"/>
                <a:gd name="T41" fmla="*/ 230981 h 296"/>
                <a:gd name="T42" fmla="*/ 27157 w 159"/>
                <a:gd name="T43" fmla="*/ 234950 h 296"/>
                <a:gd name="T44" fmla="*/ 0 w 159"/>
                <a:gd name="T45" fmla="*/ 109538 h 296"/>
                <a:gd name="T46" fmla="*/ 70289 w 159"/>
                <a:gd name="T47" fmla="*/ 0 h 296"/>
                <a:gd name="T48" fmla="*/ 70289 w 159"/>
                <a:gd name="T49" fmla="*/ 0 h 296"/>
                <a:gd name="T50" fmla="*/ 80673 w 159"/>
                <a:gd name="T51" fmla="*/ 7937 h 296"/>
                <a:gd name="T52" fmla="*/ 89459 w 159"/>
                <a:gd name="T53" fmla="*/ 16669 h 296"/>
                <a:gd name="T54" fmla="*/ 97447 w 159"/>
                <a:gd name="T55" fmla="*/ 25400 h 296"/>
                <a:gd name="T56" fmla="*/ 104635 w 159"/>
                <a:gd name="T57" fmla="*/ 34925 h 296"/>
                <a:gd name="T58" fmla="*/ 111025 w 159"/>
                <a:gd name="T59" fmla="*/ 45244 h 296"/>
                <a:gd name="T60" fmla="*/ 116616 w 159"/>
                <a:gd name="T61" fmla="*/ 56356 h 296"/>
                <a:gd name="T62" fmla="*/ 120610 w 159"/>
                <a:gd name="T63" fmla="*/ 68262 h 296"/>
                <a:gd name="T64" fmla="*/ 123805 w 159"/>
                <a:gd name="T65" fmla="*/ 80169 h 296"/>
                <a:gd name="T66" fmla="*/ 123805 w 159"/>
                <a:gd name="T67" fmla="*/ 80169 h 29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9"/>
                <a:gd name="T103" fmla="*/ 0 h 296"/>
                <a:gd name="T104" fmla="*/ 159 w 159"/>
                <a:gd name="T105" fmla="*/ 296 h 29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9" h="296">
                  <a:moveTo>
                    <a:pt x="155" y="101"/>
                  </a:moveTo>
                  <a:lnTo>
                    <a:pt x="155" y="101"/>
                  </a:lnTo>
                  <a:lnTo>
                    <a:pt x="156" y="105"/>
                  </a:lnTo>
                  <a:lnTo>
                    <a:pt x="158" y="120"/>
                  </a:lnTo>
                  <a:lnTo>
                    <a:pt x="159" y="136"/>
                  </a:lnTo>
                  <a:lnTo>
                    <a:pt x="158" y="151"/>
                  </a:lnTo>
                  <a:lnTo>
                    <a:pt x="157" y="166"/>
                  </a:lnTo>
                  <a:lnTo>
                    <a:pt x="153" y="182"/>
                  </a:lnTo>
                  <a:lnTo>
                    <a:pt x="149" y="196"/>
                  </a:lnTo>
                  <a:lnTo>
                    <a:pt x="141" y="211"/>
                  </a:lnTo>
                  <a:lnTo>
                    <a:pt x="133" y="225"/>
                  </a:lnTo>
                  <a:lnTo>
                    <a:pt x="124" y="238"/>
                  </a:lnTo>
                  <a:lnTo>
                    <a:pt x="114" y="250"/>
                  </a:lnTo>
                  <a:lnTo>
                    <a:pt x="103" y="261"/>
                  </a:lnTo>
                  <a:lnTo>
                    <a:pt x="91" y="271"/>
                  </a:lnTo>
                  <a:lnTo>
                    <a:pt x="78" y="278"/>
                  </a:lnTo>
                  <a:lnTo>
                    <a:pt x="64" y="286"/>
                  </a:lnTo>
                  <a:lnTo>
                    <a:pt x="50" y="291"/>
                  </a:lnTo>
                  <a:lnTo>
                    <a:pt x="34" y="296"/>
                  </a:lnTo>
                  <a:lnTo>
                    <a:pt x="0" y="138"/>
                  </a:lnTo>
                  <a:lnTo>
                    <a:pt x="88" y="0"/>
                  </a:lnTo>
                  <a:lnTo>
                    <a:pt x="101" y="10"/>
                  </a:lnTo>
                  <a:lnTo>
                    <a:pt x="112" y="21"/>
                  </a:lnTo>
                  <a:lnTo>
                    <a:pt x="122" y="32"/>
                  </a:lnTo>
                  <a:lnTo>
                    <a:pt x="131" y="44"/>
                  </a:lnTo>
                  <a:lnTo>
                    <a:pt x="139" y="57"/>
                  </a:lnTo>
                  <a:lnTo>
                    <a:pt x="146" y="71"/>
                  </a:lnTo>
                  <a:lnTo>
                    <a:pt x="151" y="86"/>
                  </a:lnTo>
                  <a:lnTo>
                    <a:pt x="155" y="101"/>
                  </a:lnTo>
                  <a:close/>
                </a:path>
              </a:pathLst>
            </a:custGeom>
            <a:solidFill>
              <a:srgbClr val="D6D5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Freeform 239">
              <a:extLst>
                <a:ext uri="{FF2B5EF4-FFF2-40B4-BE49-F238E27FC236}">
                  <a16:creationId xmlns:a16="http://schemas.microsoft.com/office/drawing/2014/main" id="{EDA20B38-DAD3-4EC7-A0B4-08E4417FA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8800" y="3235325"/>
              <a:ext cx="158750" cy="257175"/>
            </a:xfrm>
            <a:custGeom>
              <a:avLst/>
              <a:gdLst>
                <a:gd name="T0" fmla="*/ 103464 w 201"/>
                <a:gd name="T1" fmla="*/ 0 h 323"/>
                <a:gd name="T2" fmla="*/ 158750 w 201"/>
                <a:gd name="T3" fmla="*/ 253990 h 323"/>
                <a:gd name="T4" fmla="*/ 158750 w 201"/>
                <a:gd name="T5" fmla="*/ 253990 h 323"/>
                <a:gd name="T6" fmla="*/ 157960 w 201"/>
                <a:gd name="T7" fmla="*/ 254786 h 323"/>
                <a:gd name="T8" fmla="*/ 157960 w 201"/>
                <a:gd name="T9" fmla="*/ 254786 h 323"/>
                <a:gd name="T10" fmla="*/ 145323 w 201"/>
                <a:gd name="T11" fmla="*/ 256379 h 323"/>
                <a:gd name="T12" fmla="*/ 132687 w 201"/>
                <a:gd name="T13" fmla="*/ 257175 h 323"/>
                <a:gd name="T14" fmla="*/ 120050 w 201"/>
                <a:gd name="T15" fmla="*/ 257175 h 323"/>
                <a:gd name="T16" fmla="*/ 107413 w 201"/>
                <a:gd name="T17" fmla="*/ 255583 h 323"/>
                <a:gd name="T18" fmla="*/ 95566 w 201"/>
                <a:gd name="T19" fmla="*/ 253194 h 323"/>
                <a:gd name="T20" fmla="*/ 83719 w 201"/>
                <a:gd name="T21" fmla="*/ 248417 h 323"/>
                <a:gd name="T22" fmla="*/ 71872 w 201"/>
                <a:gd name="T23" fmla="*/ 243639 h 323"/>
                <a:gd name="T24" fmla="*/ 60815 w 201"/>
                <a:gd name="T25" fmla="*/ 236474 h 323"/>
                <a:gd name="T26" fmla="*/ 60815 w 201"/>
                <a:gd name="T27" fmla="*/ 236474 h 323"/>
                <a:gd name="T28" fmla="*/ 49757 w 201"/>
                <a:gd name="T29" fmla="*/ 229308 h 323"/>
                <a:gd name="T30" fmla="*/ 39490 w 201"/>
                <a:gd name="T31" fmla="*/ 221346 h 323"/>
                <a:gd name="T32" fmla="*/ 31592 w 201"/>
                <a:gd name="T33" fmla="*/ 211791 h 323"/>
                <a:gd name="T34" fmla="*/ 23694 w 201"/>
                <a:gd name="T35" fmla="*/ 202237 h 323"/>
                <a:gd name="T36" fmla="*/ 17376 w 201"/>
                <a:gd name="T37" fmla="*/ 191886 h 323"/>
                <a:gd name="T38" fmla="*/ 11847 w 201"/>
                <a:gd name="T39" fmla="*/ 180739 h 323"/>
                <a:gd name="T40" fmla="*/ 7108 w 201"/>
                <a:gd name="T41" fmla="*/ 168000 h 323"/>
                <a:gd name="T42" fmla="*/ 3949 w 201"/>
                <a:gd name="T43" fmla="*/ 155260 h 323"/>
                <a:gd name="T44" fmla="*/ 3949 w 201"/>
                <a:gd name="T45" fmla="*/ 155260 h 323"/>
                <a:gd name="T46" fmla="*/ 1580 w 201"/>
                <a:gd name="T47" fmla="*/ 142521 h 323"/>
                <a:gd name="T48" fmla="*/ 0 w 201"/>
                <a:gd name="T49" fmla="*/ 128986 h 323"/>
                <a:gd name="T50" fmla="*/ 1580 w 201"/>
                <a:gd name="T51" fmla="*/ 116246 h 323"/>
                <a:gd name="T52" fmla="*/ 2369 w 201"/>
                <a:gd name="T53" fmla="*/ 104303 h 323"/>
                <a:gd name="T54" fmla="*/ 5529 w 201"/>
                <a:gd name="T55" fmla="*/ 92360 h 323"/>
                <a:gd name="T56" fmla="*/ 8688 w 201"/>
                <a:gd name="T57" fmla="*/ 80417 h 323"/>
                <a:gd name="T58" fmla="*/ 14216 w 201"/>
                <a:gd name="T59" fmla="*/ 68474 h 323"/>
                <a:gd name="T60" fmla="*/ 21325 w 201"/>
                <a:gd name="T61" fmla="*/ 56531 h 323"/>
                <a:gd name="T62" fmla="*/ 21325 w 201"/>
                <a:gd name="T63" fmla="*/ 56531 h 323"/>
                <a:gd name="T64" fmla="*/ 28433 w 201"/>
                <a:gd name="T65" fmla="*/ 46180 h 323"/>
                <a:gd name="T66" fmla="*/ 37121 w 201"/>
                <a:gd name="T67" fmla="*/ 35829 h 323"/>
                <a:gd name="T68" fmla="*/ 45808 w 201"/>
                <a:gd name="T69" fmla="*/ 27071 h 323"/>
                <a:gd name="T70" fmla="*/ 56076 w 201"/>
                <a:gd name="T71" fmla="*/ 19905 h 323"/>
                <a:gd name="T72" fmla="*/ 66343 w 201"/>
                <a:gd name="T73" fmla="*/ 13536 h 323"/>
                <a:gd name="T74" fmla="*/ 77400 w 201"/>
                <a:gd name="T75" fmla="*/ 7166 h 323"/>
                <a:gd name="T76" fmla="*/ 89248 w 201"/>
                <a:gd name="T77" fmla="*/ 3185 h 323"/>
                <a:gd name="T78" fmla="*/ 102674 w 201"/>
                <a:gd name="T79" fmla="*/ 0 h 323"/>
                <a:gd name="T80" fmla="*/ 102674 w 201"/>
                <a:gd name="T81" fmla="*/ 0 h 323"/>
                <a:gd name="T82" fmla="*/ 103464 w 201"/>
                <a:gd name="T83" fmla="*/ 0 h 323"/>
                <a:gd name="T84" fmla="*/ 103464 w 201"/>
                <a:gd name="T85" fmla="*/ 0 h 32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01"/>
                <a:gd name="T130" fmla="*/ 0 h 323"/>
                <a:gd name="T131" fmla="*/ 201 w 201"/>
                <a:gd name="T132" fmla="*/ 323 h 32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01" h="323">
                  <a:moveTo>
                    <a:pt x="131" y="0"/>
                  </a:moveTo>
                  <a:lnTo>
                    <a:pt x="201" y="319"/>
                  </a:lnTo>
                  <a:lnTo>
                    <a:pt x="200" y="320"/>
                  </a:lnTo>
                  <a:lnTo>
                    <a:pt x="184" y="322"/>
                  </a:lnTo>
                  <a:lnTo>
                    <a:pt x="168" y="323"/>
                  </a:lnTo>
                  <a:lnTo>
                    <a:pt x="152" y="323"/>
                  </a:lnTo>
                  <a:lnTo>
                    <a:pt x="136" y="321"/>
                  </a:lnTo>
                  <a:lnTo>
                    <a:pt x="121" y="318"/>
                  </a:lnTo>
                  <a:lnTo>
                    <a:pt x="106" y="312"/>
                  </a:lnTo>
                  <a:lnTo>
                    <a:pt x="91" y="306"/>
                  </a:lnTo>
                  <a:lnTo>
                    <a:pt x="77" y="297"/>
                  </a:lnTo>
                  <a:lnTo>
                    <a:pt x="63" y="288"/>
                  </a:lnTo>
                  <a:lnTo>
                    <a:pt x="50" y="278"/>
                  </a:lnTo>
                  <a:lnTo>
                    <a:pt x="40" y="266"/>
                  </a:lnTo>
                  <a:lnTo>
                    <a:pt x="30" y="254"/>
                  </a:lnTo>
                  <a:lnTo>
                    <a:pt x="22" y="241"/>
                  </a:lnTo>
                  <a:lnTo>
                    <a:pt x="15" y="227"/>
                  </a:lnTo>
                  <a:lnTo>
                    <a:pt x="9" y="211"/>
                  </a:lnTo>
                  <a:lnTo>
                    <a:pt x="5" y="195"/>
                  </a:lnTo>
                  <a:lnTo>
                    <a:pt x="2" y="179"/>
                  </a:lnTo>
                  <a:lnTo>
                    <a:pt x="0" y="162"/>
                  </a:lnTo>
                  <a:lnTo>
                    <a:pt x="2" y="146"/>
                  </a:lnTo>
                  <a:lnTo>
                    <a:pt x="3" y="131"/>
                  </a:lnTo>
                  <a:lnTo>
                    <a:pt x="7" y="116"/>
                  </a:lnTo>
                  <a:lnTo>
                    <a:pt x="11" y="101"/>
                  </a:lnTo>
                  <a:lnTo>
                    <a:pt x="18" y="86"/>
                  </a:lnTo>
                  <a:lnTo>
                    <a:pt x="27" y="71"/>
                  </a:lnTo>
                  <a:lnTo>
                    <a:pt x="36" y="58"/>
                  </a:lnTo>
                  <a:lnTo>
                    <a:pt x="47" y="45"/>
                  </a:lnTo>
                  <a:lnTo>
                    <a:pt x="58" y="34"/>
                  </a:lnTo>
                  <a:lnTo>
                    <a:pt x="71" y="25"/>
                  </a:lnTo>
                  <a:lnTo>
                    <a:pt x="84" y="17"/>
                  </a:lnTo>
                  <a:lnTo>
                    <a:pt x="98" y="9"/>
                  </a:lnTo>
                  <a:lnTo>
                    <a:pt x="113" y="4"/>
                  </a:lnTo>
                  <a:lnTo>
                    <a:pt x="130" y="0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00A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Freeform 240">
              <a:extLst>
                <a:ext uri="{FF2B5EF4-FFF2-40B4-BE49-F238E27FC236}">
                  <a16:creationId xmlns:a16="http://schemas.microsoft.com/office/drawing/2014/main" id="{BB384064-9F73-4D07-9A72-5010714388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3300" y="2636838"/>
              <a:ext cx="193675" cy="179387"/>
            </a:xfrm>
            <a:custGeom>
              <a:avLst/>
              <a:gdLst>
                <a:gd name="T0" fmla="*/ 53755 w 245"/>
                <a:gd name="T1" fmla="*/ 794 h 226"/>
                <a:gd name="T2" fmla="*/ 165217 w 245"/>
                <a:gd name="T3" fmla="*/ 23019 h 226"/>
                <a:gd name="T4" fmla="*/ 165217 w 245"/>
                <a:gd name="T5" fmla="*/ 23019 h 226"/>
                <a:gd name="T6" fmla="*/ 172331 w 245"/>
                <a:gd name="T7" fmla="*/ 26194 h 226"/>
                <a:gd name="T8" fmla="*/ 177865 w 245"/>
                <a:gd name="T9" fmla="*/ 28575 h 226"/>
                <a:gd name="T10" fmla="*/ 183398 w 245"/>
                <a:gd name="T11" fmla="*/ 32544 h 226"/>
                <a:gd name="T12" fmla="*/ 187351 w 245"/>
                <a:gd name="T13" fmla="*/ 38894 h 226"/>
                <a:gd name="T14" fmla="*/ 187351 w 245"/>
                <a:gd name="T15" fmla="*/ 38894 h 226"/>
                <a:gd name="T16" fmla="*/ 191303 w 245"/>
                <a:gd name="T17" fmla="*/ 44450 h 226"/>
                <a:gd name="T18" fmla="*/ 192884 w 245"/>
                <a:gd name="T19" fmla="*/ 51594 h 226"/>
                <a:gd name="T20" fmla="*/ 193675 w 245"/>
                <a:gd name="T21" fmla="*/ 58737 h 226"/>
                <a:gd name="T22" fmla="*/ 193675 w 245"/>
                <a:gd name="T23" fmla="*/ 65881 h 226"/>
                <a:gd name="T24" fmla="*/ 182608 w 245"/>
                <a:gd name="T25" fmla="*/ 118268 h 226"/>
                <a:gd name="T26" fmla="*/ 182608 w 245"/>
                <a:gd name="T27" fmla="*/ 118268 h 226"/>
                <a:gd name="T28" fmla="*/ 181027 w 245"/>
                <a:gd name="T29" fmla="*/ 124618 h 226"/>
                <a:gd name="T30" fmla="*/ 177074 w 245"/>
                <a:gd name="T31" fmla="*/ 130968 h 226"/>
                <a:gd name="T32" fmla="*/ 173122 w 245"/>
                <a:gd name="T33" fmla="*/ 136525 h 226"/>
                <a:gd name="T34" fmla="*/ 166798 w 245"/>
                <a:gd name="T35" fmla="*/ 140493 h 226"/>
                <a:gd name="T36" fmla="*/ 166798 w 245"/>
                <a:gd name="T37" fmla="*/ 140493 h 226"/>
                <a:gd name="T38" fmla="*/ 161264 w 245"/>
                <a:gd name="T39" fmla="*/ 143668 h 226"/>
                <a:gd name="T40" fmla="*/ 154940 w 245"/>
                <a:gd name="T41" fmla="*/ 145256 h 226"/>
                <a:gd name="T42" fmla="*/ 147825 w 245"/>
                <a:gd name="T43" fmla="*/ 146843 h 226"/>
                <a:gd name="T44" fmla="*/ 141501 w 245"/>
                <a:gd name="T45" fmla="*/ 145256 h 226"/>
                <a:gd name="T46" fmla="*/ 132806 w 245"/>
                <a:gd name="T47" fmla="*/ 143668 h 226"/>
                <a:gd name="T48" fmla="*/ 132806 w 245"/>
                <a:gd name="T49" fmla="*/ 179387 h 226"/>
                <a:gd name="T50" fmla="*/ 95652 w 245"/>
                <a:gd name="T51" fmla="*/ 136525 h 226"/>
                <a:gd name="T52" fmla="*/ 29249 w 245"/>
                <a:gd name="T53" fmla="*/ 123031 h 226"/>
                <a:gd name="T54" fmla="*/ 29249 w 245"/>
                <a:gd name="T55" fmla="*/ 123031 h 226"/>
                <a:gd name="T56" fmla="*/ 22925 w 245"/>
                <a:gd name="T57" fmla="*/ 120650 h 226"/>
                <a:gd name="T58" fmla="*/ 16601 w 245"/>
                <a:gd name="T59" fmla="*/ 118268 h 226"/>
                <a:gd name="T60" fmla="*/ 11067 w 245"/>
                <a:gd name="T61" fmla="*/ 113506 h 226"/>
                <a:gd name="T62" fmla="*/ 6324 w 245"/>
                <a:gd name="T63" fmla="*/ 107950 h 226"/>
                <a:gd name="T64" fmla="*/ 6324 w 245"/>
                <a:gd name="T65" fmla="*/ 107950 h 226"/>
                <a:gd name="T66" fmla="*/ 3162 w 245"/>
                <a:gd name="T67" fmla="*/ 101600 h 226"/>
                <a:gd name="T68" fmla="*/ 791 w 245"/>
                <a:gd name="T69" fmla="*/ 96043 h 226"/>
                <a:gd name="T70" fmla="*/ 0 w 245"/>
                <a:gd name="T71" fmla="*/ 88900 h 226"/>
                <a:gd name="T72" fmla="*/ 791 w 245"/>
                <a:gd name="T73" fmla="*/ 81756 h 226"/>
                <a:gd name="T74" fmla="*/ 11067 w 245"/>
                <a:gd name="T75" fmla="*/ 29369 h 226"/>
                <a:gd name="T76" fmla="*/ 11067 w 245"/>
                <a:gd name="T77" fmla="*/ 29369 h 226"/>
                <a:gd name="T78" fmla="*/ 14229 w 245"/>
                <a:gd name="T79" fmla="*/ 22225 h 226"/>
                <a:gd name="T80" fmla="*/ 16601 w 245"/>
                <a:gd name="T81" fmla="*/ 16669 h 226"/>
                <a:gd name="T82" fmla="*/ 20553 w 245"/>
                <a:gd name="T83" fmla="*/ 10319 h 226"/>
                <a:gd name="T84" fmla="*/ 26877 w 245"/>
                <a:gd name="T85" fmla="*/ 6350 h 226"/>
                <a:gd name="T86" fmla="*/ 26877 w 245"/>
                <a:gd name="T87" fmla="*/ 6350 h 226"/>
                <a:gd name="T88" fmla="*/ 33201 w 245"/>
                <a:gd name="T89" fmla="*/ 2381 h 226"/>
                <a:gd name="T90" fmla="*/ 39526 w 245"/>
                <a:gd name="T91" fmla="*/ 794 h 226"/>
                <a:gd name="T92" fmla="*/ 46640 w 245"/>
                <a:gd name="T93" fmla="*/ 0 h 226"/>
                <a:gd name="T94" fmla="*/ 53755 w 245"/>
                <a:gd name="T95" fmla="*/ 794 h 226"/>
                <a:gd name="T96" fmla="*/ 53755 w 245"/>
                <a:gd name="T97" fmla="*/ 794 h 22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45"/>
                <a:gd name="T148" fmla="*/ 0 h 226"/>
                <a:gd name="T149" fmla="*/ 245 w 245"/>
                <a:gd name="T150" fmla="*/ 226 h 22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45" h="226">
                  <a:moveTo>
                    <a:pt x="68" y="1"/>
                  </a:moveTo>
                  <a:lnTo>
                    <a:pt x="209" y="29"/>
                  </a:lnTo>
                  <a:lnTo>
                    <a:pt x="218" y="33"/>
                  </a:lnTo>
                  <a:lnTo>
                    <a:pt x="225" y="36"/>
                  </a:lnTo>
                  <a:lnTo>
                    <a:pt x="232" y="41"/>
                  </a:lnTo>
                  <a:lnTo>
                    <a:pt x="237" y="49"/>
                  </a:lnTo>
                  <a:lnTo>
                    <a:pt x="242" y="56"/>
                  </a:lnTo>
                  <a:lnTo>
                    <a:pt x="244" y="65"/>
                  </a:lnTo>
                  <a:lnTo>
                    <a:pt x="245" y="74"/>
                  </a:lnTo>
                  <a:lnTo>
                    <a:pt x="245" y="83"/>
                  </a:lnTo>
                  <a:lnTo>
                    <a:pt x="231" y="149"/>
                  </a:lnTo>
                  <a:lnTo>
                    <a:pt x="229" y="157"/>
                  </a:lnTo>
                  <a:lnTo>
                    <a:pt x="224" y="165"/>
                  </a:lnTo>
                  <a:lnTo>
                    <a:pt x="219" y="172"/>
                  </a:lnTo>
                  <a:lnTo>
                    <a:pt x="211" y="177"/>
                  </a:lnTo>
                  <a:lnTo>
                    <a:pt x="204" y="181"/>
                  </a:lnTo>
                  <a:lnTo>
                    <a:pt x="196" y="183"/>
                  </a:lnTo>
                  <a:lnTo>
                    <a:pt x="187" y="185"/>
                  </a:lnTo>
                  <a:lnTo>
                    <a:pt x="179" y="183"/>
                  </a:lnTo>
                  <a:lnTo>
                    <a:pt x="168" y="181"/>
                  </a:lnTo>
                  <a:lnTo>
                    <a:pt x="168" y="226"/>
                  </a:lnTo>
                  <a:lnTo>
                    <a:pt x="121" y="172"/>
                  </a:lnTo>
                  <a:lnTo>
                    <a:pt x="37" y="155"/>
                  </a:lnTo>
                  <a:lnTo>
                    <a:pt x="29" y="152"/>
                  </a:lnTo>
                  <a:lnTo>
                    <a:pt x="21" y="149"/>
                  </a:lnTo>
                  <a:lnTo>
                    <a:pt x="14" y="143"/>
                  </a:lnTo>
                  <a:lnTo>
                    <a:pt x="8" y="136"/>
                  </a:lnTo>
                  <a:lnTo>
                    <a:pt x="4" y="128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1" y="103"/>
                  </a:lnTo>
                  <a:lnTo>
                    <a:pt x="14" y="37"/>
                  </a:lnTo>
                  <a:lnTo>
                    <a:pt x="18" y="28"/>
                  </a:lnTo>
                  <a:lnTo>
                    <a:pt x="21" y="21"/>
                  </a:lnTo>
                  <a:lnTo>
                    <a:pt x="26" y="13"/>
                  </a:lnTo>
                  <a:lnTo>
                    <a:pt x="34" y="8"/>
                  </a:lnTo>
                  <a:lnTo>
                    <a:pt x="42" y="3"/>
                  </a:lnTo>
                  <a:lnTo>
                    <a:pt x="50" y="1"/>
                  </a:lnTo>
                  <a:lnTo>
                    <a:pt x="59" y="0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D6D5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Freeform 241">
              <a:extLst>
                <a:ext uri="{FF2B5EF4-FFF2-40B4-BE49-F238E27FC236}">
                  <a16:creationId xmlns:a16="http://schemas.microsoft.com/office/drawing/2014/main" id="{919FFDC4-96E1-49B9-AAE2-8D8E8AE21C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10263" y="3419475"/>
              <a:ext cx="307975" cy="349250"/>
            </a:xfrm>
            <a:custGeom>
              <a:avLst/>
              <a:gdLst>
                <a:gd name="T0" fmla="*/ 306383 w 387"/>
                <a:gd name="T1" fmla="*/ 134632 h 441"/>
                <a:gd name="T2" fmla="*/ 307179 w 387"/>
                <a:gd name="T3" fmla="*/ 129088 h 441"/>
                <a:gd name="T4" fmla="*/ 303200 w 387"/>
                <a:gd name="T5" fmla="*/ 118793 h 441"/>
                <a:gd name="T6" fmla="*/ 199746 w 387"/>
                <a:gd name="T7" fmla="*/ 27718 h 441"/>
                <a:gd name="T8" fmla="*/ 198950 w 387"/>
                <a:gd name="T9" fmla="*/ 27718 h 441"/>
                <a:gd name="T10" fmla="*/ 171097 w 387"/>
                <a:gd name="T11" fmla="*/ 3168 h 441"/>
                <a:gd name="T12" fmla="*/ 159956 w 387"/>
                <a:gd name="T13" fmla="*/ 0 h 441"/>
                <a:gd name="T14" fmla="*/ 157569 w 387"/>
                <a:gd name="T15" fmla="*/ 0 h 441"/>
                <a:gd name="T16" fmla="*/ 151202 w 387"/>
                <a:gd name="T17" fmla="*/ 2376 h 441"/>
                <a:gd name="T18" fmla="*/ 16712 w 387"/>
                <a:gd name="T19" fmla="*/ 112457 h 441"/>
                <a:gd name="T20" fmla="*/ 12733 w 387"/>
                <a:gd name="T21" fmla="*/ 115625 h 441"/>
                <a:gd name="T22" fmla="*/ 8754 w 387"/>
                <a:gd name="T23" fmla="*/ 125920 h 441"/>
                <a:gd name="T24" fmla="*/ 8754 w 387"/>
                <a:gd name="T25" fmla="*/ 132256 h 441"/>
                <a:gd name="T26" fmla="*/ 8754 w 387"/>
                <a:gd name="T27" fmla="*/ 132256 h 441"/>
                <a:gd name="T28" fmla="*/ 8754 w 387"/>
                <a:gd name="T29" fmla="*/ 139383 h 441"/>
                <a:gd name="T30" fmla="*/ 7958 w 387"/>
                <a:gd name="T31" fmla="*/ 144135 h 441"/>
                <a:gd name="T32" fmla="*/ 0 w 387"/>
                <a:gd name="T33" fmla="*/ 320740 h 441"/>
                <a:gd name="T34" fmla="*/ 2387 w 387"/>
                <a:gd name="T35" fmla="*/ 336579 h 441"/>
                <a:gd name="T36" fmla="*/ 4775 w 387"/>
                <a:gd name="T37" fmla="*/ 340539 h 441"/>
                <a:gd name="T38" fmla="*/ 11937 w 387"/>
                <a:gd name="T39" fmla="*/ 346082 h 441"/>
                <a:gd name="T40" fmla="*/ 15120 w 387"/>
                <a:gd name="T41" fmla="*/ 347666 h 441"/>
                <a:gd name="T42" fmla="*/ 19099 w 387"/>
                <a:gd name="T43" fmla="*/ 347666 h 441"/>
                <a:gd name="T44" fmla="*/ 19099 w 387"/>
                <a:gd name="T45" fmla="*/ 347666 h 441"/>
                <a:gd name="T46" fmla="*/ 19895 w 387"/>
                <a:gd name="T47" fmla="*/ 348458 h 441"/>
                <a:gd name="T48" fmla="*/ 28649 w 387"/>
                <a:gd name="T49" fmla="*/ 349250 h 441"/>
                <a:gd name="T50" fmla="*/ 267389 w 387"/>
                <a:gd name="T51" fmla="*/ 349250 h 441"/>
                <a:gd name="T52" fmla="*/ 278530 w 387"/>
                <a:gd name="T53" fmla="*/ 347666 h 441"/>
                <a:gd name="T54" fmla="*/ 282509 w 387"/>
                <a:gd name="T55" fmla="*/ 347666 h 441"/>
                <a:gd name="T56" fmla="*/ 288080 w 387"/>
                <a:gd name="T57" fmla="*/ 347666 h 441"/>
                <a:gd name="T58" fmla="*/ 292059 w 387"/>
                <a:gd name="T59" fmla="*/ 344498 h 441"/>
                <a:gd name="T60" fmla="*/ 299221 w 387"/>
                <a:gd name="T61" fmla="*/ 338163 h 441"/>
                <a:gd name="T62" fmla="*/ 300813 w 387"/>
                <a:gd name="T63" fmla="*/ 332619 h 441"/>
                <a:gd name="T64" fmla="*/ 302404 w 387"/>
                <a:gd name="T65" fmla="*/ 323116 h 441"/>
                <a:gd name="T66" fmla="*/ 307975 w 387"/>
                <a:gd name="T67" fmla="*/ 150471 h 441"/>
                <a:gd name="T68" fmla="*/ 306383 w 387"/>
                <a:gd name="T69" fmla="*/ 141759 h 441"/>
                <a:gd name="T70" fmla="*/ 306383 w 387"/>
                <a:gd name="T71" fmla="*/ 138591 h 441"/>
                <a:gd name="T72" fmla="*/ 306383 w 387"/>
                <a:gd name="T73" fmla="*/ 134632 h 441"/>
                <a:gd name="T74" fmla="*/ 211683 w 387"/>
                <a:gd name="T75" fmla="*/ 227290 h 441"/>
                <a:gd name="T76" fmla="*/ 285693 w 387"/>
                <a:gd name="T77" fmla="*/ 309653 h 441"/>
                <a:gd name="T78" fmla="*/ 187809 w 387"/>
                <a:gd name="T79" fmla="*/ 42765 h 441"/>
                <a:gd name="T80" fmla="*/ 288876 w 387"/>
                <a:gd name="T81" fmla="*/ 130672 h 441"/>
                <a:gd name="T82" fmla="*/ 282509 w 387"/>
                <a:gd name="T83" fmla="*/ 137799 h 441"/>
                <a:gd name="T84" fmla="*/ 275347 w 387"/>
                <a:gd name="T85" fmla="*/ 140175 h 441"/>
                <a:gd name="T86" fmla="*/ 40586 w 387"/>
                <a:gd name="T87" fmla="*/ 140175 h 441"/>
                <a:gd name="T88" fmla="*/ 31036 w 387"/>
                <a:gd name="T89" fmla="*/ 137007 h 441"/>
                <a:gd name="T90" fmla="*/ 27057 w 387"/>
                <a:gd name="T91" fmla="*/ 127504 h 441"/>
                <a:gd name="T92" fmla="*/ 159956 w 387"/>
                <a:gd name="T93" fmla="*/ 19007 h 441"/>
                <a:gd name="T94" fmla="*/ 155977 w 387"/>
                <a:gd name="T95" fmla="*/ 248672 h 441"/>
                <a:gd name="T96" fmla="*/ 52523 w 387"/>
                <a:gd name="T97" fmla="*/ 159974 h 441"/>
                <a:gd name="T98" fmla="*/ 155977 w 387"/>
                <a:gd name="T99" fmla="*/ 248672 h 441"/>
                <a:gd name="T100" fmla="*/ 97884 w 387"/>
                <a:gd name="T101" fmla="*/ 224914 h 441"/>
                <a:gd name="T102" fmla="*/ 24670 w 387"/>
                <a:gd name="T103" fmla="*/ 160766 h 441"/>
                <a:gd name="T104" fmla="*/ 29445 w 387"/>
                <a:gd name="T105" fmla="*/ 329451 h 441"/>
                <a:gd name="T106" fmla="*/ 111412 w 387"/>
                <a:gd name="T107" fmla="*/ 237585 h 441"/>
                <a:gd name="T108" fmla="*/ 114595 w 387"/>
                <a:gd name="T109" fmla="*/ 240753 h 441"/>
                <a:gd name="T110" fmla="*/ 144040 w 387"/>
                <a:gd name="T111" fmla="*/ 264511 h 441"/>
                <a:gd name="T112" fmla="*/ 148815 w 387"/>
                <a:gd name="T113" fmla="*/ 267679 h 441"/>
                <a:gd name="T114" fmla="*/ 154385 w 387"/>
                <a:gd name="T115" fmla="*/ 268471 h 441"/>
                <a:gd name="T116" fmla="*/ 160752 w 387"/>
                <a:gd name="T117" fmla="*/ 267679 h 441"/>
                <a:gd name="T118" fmla="*/ 166322 w 387"/>
                <a:gd name="T119" fmla="*/ 263719 h 441"/>
                <a:gd name="T120" fmla="*/ 275347 w 387"/>
                <a:gd name="T121" fmla="*/ 327867 h 441"/>
                <a:gd name="T122" fmla="*/ 271368 w 387"/>
                <a:gd name="T123" fmla="*/ 329451 h 441"/>
                <a:gd name="T124" fmla="*/ 29445 w 387"/>
                <a:gd name="T125" fmla="*/ 329451 h 44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87"/>
                <a:gd name="T190" fmla="*/ 0 h 441"/>
                <a:gd name="T191" fmla="*/ 387 w 387"/>
                <a:gd name="T192" fmla="*/ 441 h 44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87" h="441">
                  <a:moveTo>
                    <a:pt x="385" y="170"/>
                  </a:moveTo>
                  <a:lnTo>
                    <a:pt x="385" y="170"/>
                  </a:lnTo>
                  <a:lnTo>
                    <a:pt x="386" y="163"/>
                  </a:lnTo>
                  <a:lnTo>
                    <a:pt x="385" y="156"/>
                  </a:lnTo>
                  <a:lnTo>
                    <a:pt x="381" y="150"/>
                  </a:lnTo>
                  <a:lnTo>
                    <a:pt x="377" y="145"/>
                  </a:lnTo>
                  <a:lnTo>
                    <a:pt x="251" y="35"/>
                  </a:lnTo>
                  <a:lnTo>
                    <a:pt x="250" y="35"/>
                  </a:lnTo>
                  <a:lnTo>
                    <a:pt x="215" y="4"/>
                  </a:lnTo>
                  <a:lnTo>
                    <a:pt x="209" y="1"/>
                  </a:lnTo>
                  <a:lnTo>
                    <a:pt x="201" y="0"/>
                  </a:lnTo>
                  <a:lnTo>
                    <a:pt x="198" y="0"/>
                  </a:lnTo>
                  <a:lnTo>
                    <a:pt x="194" y="1"/>
                  </a:lnTo>
                  <a:lnTo>
                    <a:pt x="190" y="3"/>
                  </a:lnTo>
                  <a:lnTo>
                    <a:pt x="187" y="5"/>
                  </a:lnTo>
                  <a:lnTo>
                    <a:pt x="21" y="142"/>
                  </a:lnTo>
                  <a:lnTo>
                    <a:pt x="16" y="146"/>
                  </a:lnTo>
                  <a:lnTo>
                    <a:pt x="13" y="153"/>
                  </a:lnTo>
                  <a:lnTo>
                    <a:pt x="11" y="159"/>
                  </a:lnTo>
                  <a:lnTo>
                    <a:pt x="11" y="167"/>
                  </a:lnTo>
                  <a:lnTo>
                    <a:pt x="11" y="171"/>
                  </a:lnTo>
                  <a:lnTo>
                    <a:pt x="11" y="176"/>
                  </a:lnTo>
                  <a:lnTo>
                    <a:pt x="10" y="182"/>
                  </a:lnTo>
                  <a:lnTo>
                    <a:pt x="0" y="405"/>
                  </a:lnTo>
                  <a:lnTo>
                    <a:pt x="1" y="415"/>
                  </a:lnTo>
                  <a:lnTo>
                    <a:pt x="3" y="425"/>
                  </a:lnTo>
                  <a:lnTo>
                    <a:pt x="6" y="430"/>
                  </a:lnTo>
                  <a:lnTo>
                    <a:pt x="10" y="434"/>
                  </a:lnTo>
                  <a:lnTo>
                    <a:pt x="15" y="437"/>
                  </a:lnTo>
                  <a:lnTo>
                    <a:pt x="19" y="439"/>
                  </a:lnTo>
                  <a:lnTo>
                    <a:pt x="24" y="439"/>
                  </a:lnTo>
                  <a:lnTo>
                    <a:pt x="25" y="440"/>
                  </a:lnTo>
                  <a:lnTo>
                    <a:pt x="30" y="441"/>
                  </a:lnTo>
                  <a:lnTo>
                    <a:pt x="36" y="441"/>
                  </a:lnTo>
                  <a:lnTo>
                    <a:pt x="336" y="441"/>
                  </a:lnTo>
                  <a:lnTo>
                    <a:pt x="343" y="441"/>
                  </a:lnTo>
                  <a:lnTo>
                    <a:pt x="350" y="439"/>
                  </a:lnTo>
                  <a:lnTo>
                    <a:pt x="355" y="439"/>
                  </a:lnTo>
                  <a:lnTo>
                    <a:pt x="362" y="439"/>
                  </a:lnTo>
                  <a:lnTo>
                    <a:pt x="367" y="435"/>
                  </a:lnTo>
                  <a:lnTo>
                    <a:pt x="372" y="432"/>
                  </a:lnTo>
                  <a:lnTo>
                    <a:pt x="376" y="427"/>
                  </a:lnTo>
                  <a:lnTo>
                    <a:pt x="378" y="420"/>
                  </a:lnTo>
                  <a:lnTo>
                    <a:pt x="379" y="415"/>
                  </a:lnTo>
                  <a:lnTo>
                    <a:pt x="380" y="408"/>
                  </a:lnTo>
                  <a:lnTo>
                    <a:pt x="387" y="190"/>
                  </a:lnTo>
                  <a:lnTo>
                    <a:pt x="387" y="184"/>
                  </a:lnTo>
                  <a:lnTo>
                    <a:pt x="385" y="179"/>
                  </a:lnTo>
                  <a:lnTo>
                    <a:pt x="385" y="175"/>
                  </a:lnTo>
                  <a:lnTo>
                    <a:pt x="385" y="170"/>
                  </a:lnTo>
                  <a:close/>
                  <a:moveTo>
                    <a:pt x="359" y="391"/>
                  </a:moveTo>
                  <a:lnTo>
                    <a:pt x="266" y="287"/>
                  </a:lnTo>
                  <a:lnTo>
                    <a:pt x="364" y="205"/>
                  </a:lnTo>
                  <a:lnTo>
                    <a:pt x="359" y="391"/>
                  </a:lnTo>
                  <a:close/>
                  <a:moveTo>
                    <a:pt x="201" y="24"/>
                  </a:moveTo>
                  <a:lnTo>
                    <a:pt x="236" y="54"/>
                  </a:lnTo>
                  <a:lnTo>
                    <a:pt x="363" y="165"/>
                  </a:lnTo>
                  <a:lnTo>
                    <a:pt x="360" y="169"/>
                  </a:lnTo>
                  <a:lnTo>
                    <a:pt x="355" y="174"/>
                  </a:lnTo>
                  <a:lnTo>
                    <a:pt x="351" y="176"/>
                  </a:lnTo>
                  <a:lnTo>
                    <a:pt x="346" y="177"/>
                  </a:lnTo>
                  <a:lnTo>
                    <a:pt x="51" y="177"/>
                  </a:lnTo>
                  <a:lnTo>
                    <a:pt x="44" y="176"/>
                  </a:lnTo>
                  <a:lnTo>
                    <a:pt x="39" y="173"/>
                  </a:lnTo>
                  <a:lnTo>
                    <a:pt x="36" y="167"/>
                  </a:lnTo>
                  <a:lnTo>
                    <a:pt x="34" y="161"/>
                  </a:lnTo>
                  <a:lnTo>
                    <a:pt x="200" y="25"/>
                  </a:lnTo>
                  <a:lnTo>
                    <a:pt x="201" y="24"/>
                  </a:lnTo>
                  <a:close/>
                  <a:moveTo>
                    <a:pt x="196" y="314"/>
                  </a:moveTo>
                  <a:lnTo>
                    <a:pt x="196" y="314"/>
                  </a:lnTo>
                  <a:lnTo>
                    <a:pt x="160" y="284"/>
                  </a:lnTo>
                  <a:lnTo>
                    <a:pt x="66" y="202"/>
                  </a:lnTo>
                  <a:lnTo>
                    <a:pt x="331" y="202"/>
                  </a:lnTo>
                  <a:lnTo>
                    <a:pt x="196" y="314"/>
                  </a:lnTo>
                  <a:close/>
                  <a:moveTo>
                    <a:pt x="31" y="203"/>
                  </a:moveTo>
                  <a:lnTo>
                    <a:pt x="123" y="284"/>
                  </a:lnTo>
                  <a:lnTo>
                    <a:pt x="23" y="391"/>
                  </a:lnTo>
                  <a:lnTo>
                    <a:pt x="31" y="203"/>
                  </a:lnTo>
                  <a:close/>
                  <a:moveTo>
                    <a:pt x="37" y="416"/>
                  </a:moveTo>
                  <a:lnTo>
                    <a:pt x="37" y="416"/>
                  </a:lnTo>
                  <a:lnTo>
                    <a:pt x="31" y="415"/>
                  </a:lnTo>
                  <a:lnTo>
                    <a:pt x="140" y="300"/>
                  </a:lnTo>
                  <a:lnTo>
                    <a:pt x="144" y="304"/>
                  </a:lnTo>
                  <a:lnTo>
                    <a:pt x="146" y="304"/>
                  </a:lnTo>
                  <a:lnTo>
                    <a:pt x="181" y="334"/>
                  </a:lnTo>
                  <a:lnTo>
                    <a:pt x="187" y="338"/>
                  </a:lnTo>
                  <a:lnTo>
                    <a:pt x="194" y="339"/>
                  </a:lnTo>
                  <a:lnTo>
                    <a:pt x="198" y="339"/>
                  </a:lnTo>
                  <a:lnTo>
                    <a:pt x="202" y="338"/>
                  </a:lnTo>
                  <a:lnTo>
                    <a:pt x="205" y="335"/>
                  </a:lnTo>
                  <a:lnTo>
                    <a:pt x="209" y="333"/>
                  </a:lnTo>
                  <a:lnTo>
                    <a:pt x="248" y="302"/>
                  </a:lnTo>
                  <a:lnTo>
                    <a:pt x="346" y="414"/>
                  </a:lnTo>
                  <a:lnTo>
                    <a:pt x="341" y="416"/>
                  </a:lnTo>
                  <a:lnTo>
                    <a:pt x="337" y="416"/>
                  </a:lnTo>
                  <a:lnTo>
                    <a:pt x="37" y="416"/>
                  </a:lnTo>
                  <a:close/>
                </a:path>
              </a:pathLst>
            </a:custGeom>
            <a:solidFill>
              <a:srgbClr val="D6D5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Freeform 242">
              <a:extLst>
                <a:ext uri="{FF2B5EF4-FFF2-40B4-BE49-F238E27FC236}">
                  <a16:creationId xmlns:a16="http://schemas.microsoft.com/office/drawing/2014/main" id="{2408EC83-9E0D-4538-B8F9-FFC62EDCB9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8525" y="2955925"/>
              <a:ext cx="66675" cy="79375"/>
            </a:xfrm>
            <a:custGeom>
              <a:avLst/>
              <a:gdLst>
                <a:gd name="T0" fmla="*/ 43656 w 84"/>
                <a:gd name="T1" fmla="*/ 73088 h 101"/>
                <a:gd name="T2" fmla="*/ 43656 w 84"/>
                <a:gd name="T3" fmla="*/ 73088 h 101"/>
                <a:gd name="T4" fmla="*/ 49212 w 84"/>
                <a:gd name="T5" fmla="*/ 72302 h 101"/>
                <a:gd name="T6" fmla="*/ 53975 w 84"/>
                <a:gd name="T7" fmla="*/ 69944 h 101"/>
                <a:gd name="T8" fmla="*/ 58738 w 84"/>
                <a:gd name="T9" fmla="*/ 67587 h 101"/>
                <a:gd name="T10" fmla="*/ 61913 w 84"/>
                <a:gd name="T11" fmla="*/ 63657 h 101"/>
                <a:gd name="T12" fmla="*/ 61913 w 84"/>
                <a:gd name="T13" fmla="*/ 63657 h 101"/>
                <a:gd name="T14" fmla="*/ 64294 w 84"/>
                <a:gd name="T15" fmla="*/ 58942 h 101"/>
                <a:gd name="T16" fmla="*/ 65881 w 84"/>
                <a:gd name="T17" fmla="*/ 54226 h 101"/>
                <a:gd name="T18" fmla="*/ 66675 w 84"/>
                <a:gd name="T19" fmla="*/ 49511 h 101"/>
                <a:gd name="T20" fmla="*/ 66675 w 84"/>
                <a:gd name="T21" fmla="*/ 44010 h 101"/>
                <a:gd name="T22" fmla="*/ 61913 w 84"/>
                <a:gd name="T23" fmla="*/ 0 h 101"/>
                <a:gd name="T24" fmla="*/ 0 w 84"/>
                <a:gd name="T25" fmla="*/ 79375 h 101"/>
                <a:gd name="T26" fmla="*/ 0 w 84"/>
                <a:gd name="T27" fmla="*/ 78589 h 101"/>
                <a:gd name="T28" fmla="*/ 43656 w 84"/>
                <a:gd name="T29" fmla="*/ 73088 h 10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4"/>
                <a:gd name="T46" fmla="*/ 0 h 101"/>
                <a:gd name="T47" fmla="*/ 84 w 84"/>
                <a:gd name="T48" fmla="*/ 101 h 10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4" h="101">
                  <a:moveTo>
                    <a:pt x="55" y="93"/>
                  </a:moveTo>
                  <a:lnTo>
                    <a:pt x="55" y="93"/>
                  </a:lnTo>
                  <a:lnTo>
                    <a:pt x="62" y="92"/>
                  </a:lnTo>
                  <a:lnTo>
                    <a:pt x="68" y="89"/>
                  </a:lnTo>
                  <a:lnTo>
                    <a:pt x="74" y="86"/>
                  </a:lnTo>
                  <a:lnTo>
                    <a:pt x="78" y="81"/>
                  </a:lnTo>
                  <a:lnTo>
                    <a:pt x="81" y="75"/>
                  </a:lnTo>
                  <a:lnTo>
                    <a:pt x="83" y="69"/>
                  </a:lnTo>
                  <a:lnTo>
                    <a:pt x="84" y="63"/>
                  </a:lnTo>
                  <a:lnTo>
                    <a:pt x="84" y="56"/>
                  </a:lnTo>
                  <a:lnTo>
                    <a:pt x="78" y="0"/>
                  </a:lnTo>
                  <a:lnTo>
                    <a:pt x="0" y="101"/>
                  </a:lnTo>
                  <a:lnTo>
                    <a:pt x="0" y="100"/>
                  </a:lnTo>
                  <a:lnTo>
                    <a:pt x="55" y="93"/>
                  </a:lnTo>
                  <a:close/>
                </a:path>
              </a:pathLst>
            </a:custGeom>
            <a:solidFill>
              <a:srgbClr val="D6D5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Freeform 243">
              <a:extLst>
                <a:ext uri="{FF2B5EF4-FFF2-40B4-BE49-F238E27FC236}">
                  <a16:creationId xmlns:a16="http://schemas.microsoft.com/office/drawing/2014/main" id="{610EA5AF-9CDD-4DED-897D-C364933A01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0588" y="2913063"/>
              <a:ext cx="357188" cy="414337"/>
            </a:xfrm>
            <a:custGeom>
              <a:avLst/>
              <a:gdLst>
                <a:gd name="T0" fmla="*/ 302297 w 449"/>
                <a:gd name="T1" fmla="*/ 2386 h 521"/>
                <a:gd name="T2" fmla="*/ 287182 w 449"/>
                <a:gd name="T3" fmla="*/ 0 h 521"/>
                <a:gd name="T4" fmla="*/ 105804 w 449"/>
                <a:gd name="T5" fmla="*/ 23063 h 521"/>
                <a:gd name="T6" fmla="*/ 91485 w 449"/>
                <a:gd name="T7" fmla="*/ 33401 h 521"/>
                <a:gd name="T8" fmla="*/ 85916 w 449"/>
                <a:gd name="T9" fmla="*/ 43740 h 521"/>
                <a:gd name="T10" fmla="*/ 89894 w 449"/>
                <a:gd name="T11" fmla="*/ 95433 h 521"/>
                <a:gd name="T12" fmla="*/ 89098 w 449"/>
                <a:gd name="T13" fmla="*/ 104976 h 521"/>
                <a:gd name="T14" fmla="*/ 82734 w 449"/>
                <a:gd name="T15" fmla="*/ 116110 h 521"/>
                <a:gd name="T16" fmla="*/ 69210 w 449"/>
                <a:gd name="T17" fmla="*/ 127244 h 521"/>
                <a:gd name="T18" fmla="*/ 23070 w 449"/>
                <a:gd name="T19" fmla="*/ 133606 h 521"/>
                <a:gd name="T20" fmla="*/ 9546 w 449"/>
                <a:gd name="T21" fmla="*/ 140763 h 521"/>
                <a:gd name="T22" fmla="*/ 2387 w 449"/>
                <a:gd name="T23" fmla="*/ 149511 h 521"/>
                <a:gd name="T24" fmla="*/ 0 w 449"/>
                <a:gd name="T25" fmla="*/ 163031 h 521"/>
                <a:gd name="T26" fmla="*/ 28639 w 449"/>
                <a:gd name="T27" fmla="*/ 396046 h 521"/>
                <a:gd name="T28" fmla="*/ 38185 w 449"/>
                <a:gd name="T29" fmla="*/ 408770 h 521"/>
                <a:gd name="T30" fmla="*/ 46936 w 449"/>
                <a:gd name="T31" fmla="*/ 413542 h 521"/>
                <a:gd name="T32" fmla="*/ 334118 w 449"/>
                <a:gd name="T33" fmla="*/ 380140 h 521"/>
                <a:gd name="T34" fmla="*/ 342869 w 449"/>
                <a:gd name="T35" fmla="*/ 376959 h 521"/>
                <a:gd name="T36" fmla="*/ 350824 w 449"/>
                <a:gd name="T37" fmla="*/ 370597 h 521"/>
                <a:gd name="T38" fmla="*/ 357188 w 449"/>
                <a:gd name="T39" fmla="*/ 356282 h 521"/>
                <a:gd name="T40" fmla="*/ 317412 w 449"/>
                <a:gd name="T41" fmla="*/ 23063 h 521"/>
                <a:gd name="T42" fmla="*/ 310252 w 449"/>
                <a:gd name="T43" fmla="*/ 8748 h 521"/>
                <a:gd name="T44" fmla="*/ 149558 w 449"/>
                <a:gd name="T45" fmla="*/ 345148 h 521"/>
                <a:gd name="T46" fmla="*/ 143989 w 449"/>
                <a:gd name="T47" fmla="*/ 347534 h 521"/>
                <a:gd name="T48" fmla="*/ 78756 w 449"/>
                <a:gd name="T49" fmla="*/ 355487 h 521"/>
                <a:gd name="T50" fmla="*/ 73188 w 449"/>
                <a:gd name="T51" fmla="*/ 350715 h 521"/>
                <a:gd name="T52" fmla="*/ 73188 w 449"/>
                <a:gd name="T53" fmla="*/ 345148 h 521"/>
                <a:gd name="T54" fmla="*/ 77165 w 449"/>
                <a:gd name="T55" fmla="*/ 339581 h 521"/>
                <a:gd name="T56" fmla="*/ 142398 w 449"/>
                <a:gd name="T57" fmla="*/ 330833 h 521"/>
                <a:gd name="T58" fmla="*/ 148762 w 449"/>
                <a:gd name="T59" fmla="*/ 333219 h 521"/>
                <a:gd name="T60" fmla="*/ 151944 w 449"/>
                <a:gd name="T61" fmla="*/ 337991 h 521"/>
                <a:gd name="T62" fmla="*/ 149558 w 449"/>
                <a:gd name="T63" fmla="*/ 345148 h 521"/>
                <a:gd name="T64" fmla="*/ 298320 w 449"/>
                <a:gd name="T65" fmla="*/ 270393 h 521"/>
                <a:gd name="T66" fmla="*/ 75574 w 449"/>
                <a:gd name="T67" fmla="*/ 298227 h 521"/>
                <a:gd name="T68" fmla="*/ 69210 w 449"/>
                <a:gd name="T69" fmla="*/ 296637 h 521"/>
                <a:gd name="T70" fmla="*/ 66028 w 449"/>
                <a:gd name="T71" fmla="*/ 291865 h 521"/>
                <a:gd name="T72" fmla="*/ 67619 w 449"/>
                <a:gd name="T73" fmla="*/ 285503 h 521"/>
                <a:gd name="T74" fmla="*/ 292751 w 449"/>
                <a:gd name="T75" fmla="*/ 255282 h 521"/>
                <a:gd name="T76" fmla="*/ 299115 w 449"/>
                <a:gd name="T77" fmla="*/ 256873 h 521"/>
                <a:gd name="T78" fmla="*/ 302297 w 449"/>
                <a:gd name="T79" fmla="*/ 262440 h 521"/>
                <a:gd name="T80" fmla="*/ 300706 w 449"/>
                <a:gd name="T81" fmla="*/ 268802 h 521"/>
                <a:gd name="T82" fmla="*/ 295138 w 449"/>
                <a:gd name="T83" fmla="*/ 220290 h 521"/>
                <a:gd name="T84" fmla="*/ 69210 w 449"/>
                <a:gd name="T85" fmla="*/ 250511 h 521"/>
                <a:gd name="T86" fmla="*/ 62846 w 449"/>
                <a:gd name="T87" fmla="*/ 248920 h 521"/>
                <a:gd name="T88" fmla="*/ 59664 w 449"/>
                <a:gd name="T89" fmla="*/ 243353 h 521"/>
                <a:gd name="T90" fmla="*/ 62050 w 449"/>
                <a:gd name="T91" fmla="*/ 236991 h 521"/>
                <a:gd name="T92" fmla="*/ 67619 w 449"/>
                <a:gd name="T93" fmla="*/ 233810 h 521"/>
                <a:gd name="T94" fmla="*/ 290364 w 449"/>
                <a:gd name="T95" fmla="*/ 207566 h 521"/>
                <a:gd name="T96" fmla="*/ 295933 w 449"/>
                <a:gd name="T97" fmla="*/ 211542 h 521"/>
                <a:gd name="T98" fmla="*/ 296729 w 449"/>
                <a:gd name="T99" fmla="*/ 217109 h 521"/>
                <a:gd name="T100" fmla="*/ 288773 w 449"/>
                <a:gd name="T101" fmla="*/ 171779 h 521"/>
                <a:gd name="T102" fmla="*/ 283205 w 449"/>
                <a:gd name="T103" fmla="*/ 174960 h 521"/>
                <a:gd name="T104" fmla="*/ 60459 w 449"/>
                <a:gd name="T105" fmla="*/ 201999 h 521"/>
                <a:gd name="T106" fmla="*/ 55686 w 449"/>
                <a:gd name="T107" fmla="*/ 197228 h 521"/>
                <a:gd name="T108" fmla="*/ 54095 w 449"/>
                <a:gd name="T109" fmla="*/ 191661 h 521"/>
                <a:gd name="T110" fmla="*/ 58073 w 449"/>
                <a:gd name="T111" fmla="*/ 186094 h 521"/>
                <a:gd name="T112" fmla="*/ 280818 w 449"/>
                <a:gd name="T113" fmla="*/ 158259 h 521"/>
                <a:gd name="T114" fmla="*/ 287182 w 449"/>
                <a:gd name="T115" fmla="*/ 159850 h 521"/>
                <a:gd name="T116" fmla="*/ 290364 w 449"/>
                <a:gd name="T117" fmla="*/ 165417 h 521"/>
                <a:gd name="T118" fmla="*/ 288773 w 449"/>
                <a:gd name="T119" fmla="*/ 171779 h 5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49"/>
                <a:gd name="T181" fmla="*/ 0 h 521"/>
                <a:gd name="T182" fmla="*/ 449 w 449"/>
                <a:gd name="T183" fmla="*/ 521 h 5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49" h="521">
                  <a:moveTo>
                    <a:pt x="386" y="6"/>
                  </a:moveTo>
                  <a:lnTo>
                    <a:pt x="386" y="6"/>
                  </a:lnTo>
                  <a:lnTo>
                    <a:pt x="380" y="3"/>
                  </a:lnTo>
                  <a:lnTo>
                    <a:pt x="374" y="1"/>
                  </a:lnTo>
                  <a:lnTo>
                    <a:pt x="367" y="0"/>
                  </a:lnTo>
                  <a:lnTo>
                    <a:pt x="361" y="0"/>
                  </a:lnTo>
                  <a:lnTo>
                    <a:pt x="139" y="27"/>
                  </a:lnTo>
                  <a:lnTo>
                    <a:pt x="133" y="29"/>
                  </a:lnTo>
                  <a:lnTo>
                    <a:pt x="126" y="32"/>
                  </a:lnTo>
                  <a:lnTo>
                    <a:pt x="121" y="36"/>
                  </a:lnTo>
                  <a:lnTo>
                    <a:pt x="115" y="42"/>
                  </a:lnTo>
                  <a:lnTo>
                    <a:pt x="111" y="48"/>
                  </a:lnTo>
                  <a:lnTo>
                    <a:pt x="108" y="55"/>
                  </a:lnTo>
                  <a:lnTo>
                    <a:pt x="106" y="63"/>
                  </a:lnTo>
                  <a:lnTo>
                    <a:pt x="106" y="69"/>
                  </a:lnTo>
                  <a:lnTo>
                    <a:pt x="113" y="120"/>
                  </a:lnTo>
                  <a:lnTo>
                    <a:pt x="113" y="127"/>
                  </a:lnTo>
                  <a:lnTo>
                    <a:pt x="112" y="132"/>
                  </a:lnTo>
                  <a:lnTo>
                    <a:pt x="109" y="140"/>
                  </a:lnTo>
                  <a:lnTo>
                    <a:pt x="104" y="146"/>
                  </a:lnTo>
                  <a:lnTo>
                    <a:pt x="99" y="153"/>
                  </a:lnTo>
                  <a:lnTo>
                    <a:pt x="93" y="157"/>
                  </a:lnTo>
                  <a:lnTo>
                    <a:pt x="87" y="160"/>
                  </a:lnTo>
                  <a:lnTo>
                    <a:pt x="81" y="161"/>
                  </a:lnTo>
                  <a:lnTo>
                    <a:pt x="29" y="168"/>
                  </a:lnTo>
                  <a:lnTo>
                    <a:pt x="23" y="169"/>
                  </a:lnTo>
                  <a:lnTo>
                    <a:pt x="17" y="172"/>
                  </a:lnTo>
                  <a:lnTo>
                    <a:pt x="12" y="177"/>
                  </a:lnTo>
                  <a:lnTo>
                    <a:pt x="6" y="182"/>
                  </a:lnTo>
                  <a:lnTo>
                    <a:pt x="3" y="188"/>
                  </a:lnTo>
                  <a:lnTo>
                    <a:pt x="1" y="194"/>
                  </a:lnTo>
                  <a:lnTo>
                    <a:pt x="0" y="199"/>
                  </a:lnTo>
                  <a:lnTo>
                    <a:pt x="0" y="205"/>
                  </a:lnTo>
                  <a:lnTo>
                    <a:pt x="35" y="491"/>
                  </a:lnTo>
                  <a:lnTo>
                    <a:pt x="36" y="498"/>
                  </a:lnTo>
                  <a:lnTo>
                    <a:pt x="39" y="504"/>
                  </a:lnTo>
                  <a:lnTo>
                    <a:pt x="42" y="510"/>
                  </a:lnTo>
                  <a:lnTo>
                    <a:pt x="48" y="514"/>
                  </a:lnTo>
                  <a:lnTo>
                    <a:pt x="53" y="517"/>
                  </a:lnTo>
                  <a:lnTo>
                    <a:pt x="59" y="520"/>
                  </a:lnTo>
                  <a:lnTo>
                    <a:pt x="65" y="521"/>
                  </a:lnTo>
                  <a:lnTo>
                    <a:pt x="72" y="521"/>
                  </a:lnTo>
                  <a:lnTo>
                    <a:pt x="420" y="478"/>
                  </a:lnTo>
                  <a:lnTo>
                    <a:pt x="426" y="477"/>
                  </a:lnTo>
                  <a:lnTo>
                    <a:pt x="431" y="474"/>
                  </a:lnTo>
                  <a:lnTo>
                    <a:pt x="437" y="471"/>
                  </a:lnTo>
                  <a:lnTo>
                    <a:pt x="441" y="466"/>
                  </a:lnTo>
                  <a:lnTo>
                    <a:pt x="446" y="460"/>
                  </a:lnTo>
                  <a:lnTo>
                    <a:pt x="448" y="454"/>
                  </a:lnTo>
                  <a:lnTo>
                    <a:pt x="449" y="448"/>
                  </a:lnTo>
                  <a:lnTo>
                    <a:pt x="449" y="441"/>
                  </a:lnTo>
                  <a:lnTo>
                    <a:pt x="399" y="29"/>
                  </a:lnTo>
                  <a:lnTo>
                    <a:pt x="397" y="22"/>
                  </a:lnTo>
                  <a:lnTo>
                    <a:pt x="395" y="16"/>
                  </a:lnTo>
                  <a:lnTo>
                    <a:pt x="390" y="11"/>
                  </a:lnTo>
                  <a:lnTo>
                    <a:pt x="386" y="6"/>
                  </a:lnTo>
                  <a:close/>
                  <a:moveTo>
                    <a:pt x="188" y="434"/>
                  </a:moveTo>
                  <a:lnTo>
                    <a:pt x="188" y="434"/>
                  </a:lnTo>
                  <a:lnTo>
                    <a:pt x="186" y="436"/>
                  </a:lnTo>
                  <a:lnTo>
                    <a:pt x="181" y="437"/>
                  </a:lnTo>
                  <a:lnTo>
                    <a:pt x="103" y="447"/>
                  </a:lnTo>
                  <a:lnTo>
                    <a:pt x="99" y="447"/>
                  </a:lnTo>
                  <a:lnTo>
                    <a:pt x="96" y="445"/>
                  </a:lnTo>
                  <a:lnTo>
                    <a:pt x="92" y="441"/>
                  </a:lnTo>
                  <a:lnTo>
                    <a:pt x="91" y="438"/>
                  </a:lnTo>
                  <a:lnTo>
                    <a:pt x="92" y="434"/>
                  </a:lnTo>
                  <a:lnTo>
                    <a:pt x="93" y="431"/>
                  </a:lnTo>
                  <a:lnTo>
                    <a:pt x="97" y="427"/>
                  </a:lnTo>
                  <a:lnTo>
                    <a:pt x="101" y="426"/>
                  </a:lnTo>
                  <a:lnTo>
                    <a:pt x="179" y="416"/>
                  </a:lnTo>
                  <a:lnTo>
                    <a:pt x="183" y="416"/>
                  </a:lnTo>
                  <a:lnTo>
                    <a:pt x="187" y="419"/>
                  </a:lnTo>
                  <a:lnTo>
                    <a:pt x="189" y="422"/>
                  </a:lnTo>
                  <a:lnTo>
                    <a:pt x="191" y="425"/>
                  </a:lnTo>
                  <a:lnTo>
                    <a:pt x="190" y="429"/>
                  </a:lnTo>
                  <a:lnTo>
                    <a:pt x="188" y="434"/>
                  </a:lnTo>
                  <a:close/>
                  <a:moveTo>
                    <a:pt x="378" y="338"/>
                  </a:moveTo>
                  <a:lnTo>
                    <a:pt x="378" y="338"/>
                  </a:lnTo>
                  <a:lnTo>
                    <a:pt x="375" y="340"/>
                  </a:lnTo>
                  <a:lnTo>
                    <a:pt x="371" y="342"/>
                  </a:lnTo>
                  <a:lnTo>
                    <a:pt x="95" y="375"/>
                  </a:lnTo>
                  <a:lnTo>
                    <a:pt x="90" y="375"/>
                  </a:lnTo>
                  <a:lnTo>
                    <a:pt x="87" y="373"/>
                  </a:lnTo>
                  <a:lnTo>
                    <a:pt x="84" y="370"/>
                  </a:lnTo>
                  <a:lnTo>
                    <a:pt x="83" y="367"/>
                  </a:lnTo>
                  <a:lnTo>
                    <a:pt x="84" y="362"/>
                  </a:lnTo>
                  <a:lnTo>
                    <a:pt x="85" y="359"/>
                  </a:lnTo>
                  <a:lnTo>
                    <a:pt x="88" y="356"/>
                  </a:lnTo>
                  <a:lnTo>
                    <a:pt x="92" y="355"/>
                  </a:lnTo>
                  <a:lnTo>
                    <a:pt x="368" y="321"/>
                  </a:lnTo>
                  <a:lnTo>
                    <a:pt x="373" y="321"/>
                  </a:lnTo>
                  <a:lnTo>
                    <a:pt x="376" y="323"/>
                  </a:lnTo>
                  <a:lnTo>
                    <a:pt x="379" y="326"/>
                  </a:lnTo>
                  <a:lnTo>
                    <a:pt x="380" y="330"/>
                  </a:lnTo>
                  <a:lnTo>
                    <a:pt x="380" y="334"/>
                  </a:lnTo>
                  <a:lnTo>
                    <a:pt x="378" y="338"/>
                  </a:lnTo>
                  <a:close/>
                  <a:moveTo>
                    <a:pt x="371" y="277"/>
                  </a:moveTo>
                  <a:lnTo>
                    <a:pt x="371" y="277"/>
                  </a:lnTo>
                  <a:lnTo>
                    <a:pt x="367" y="280"/>
                  </a:lnTo>
                  <a:lnTo>
                    <a:pt x="364" y="282"/>
                  </a:lnTo>
                  <a:lnTo>
                    <a:pt x="87" y="315"/>
                  </a:lnTo>
                  <a:lnTo>
                    <a:pt x="84" y="314"/>
                  </a:lnTo>
                  <a:lnTo>
                    <a:pt x="79" y="313"/>
                  </a:lnTo>
                  <a:lnTo>
                    <a:pt x="77" y="310"/>
                  </a:lnTo>
                  <a:lnTo>
                    <a:pt x="75" y="306"/>
                  </a:lnTo>
                  <a:lnTo>
                    <a:pt x="76" y="302"/>
                  </a:lnTo>
                  <a:lnTo>
                    <a:pt x="78" y="298"/>
                  </a:lnTo>
                  <a:lnTo>
                    <a:pt x="80" y="296"/>
                  </a:lnTo>
                  <a:lnTo>
                    <a:pt x="85" y="294"/>
                  </a:lnTo>
                  <a:lnTo>
                    <a:pt x="361" y="260"/>
                  </a:lnTo>
                  <a:lnTo>
                    <a:pt x="365" y="261"/>
                  </a:lnTo>
                  <a:lnTo>
                    <a:pt x="368" y="262"/>
                  </a:lnTo>
                  <a:lnTo>
                    <a:pt x="372" y="266"/>
                  </a:lnTo>
                  <a:lnTo>
                    <a:pt x="373" y="270"/>
                  </a:lnTo>
                  <a:lnTo>
                    <a:pt x="373" y="273"/>
                  </a:lnTo>
                  <a:lnTo>
                    <a:pt x="371" y="277"/>
                  </a:lnTo>
                  <a:close/>
                  <a:moveTo>
                    <a:pt x="363" y="216"/>
                  </a:moveTo>
                  <a:lnTo>
                    <a:pt x="363" y="216"/>
                  </a:lnTo>
                  <a:lnTo>
                    <a:pt x="360" y="219"/>
                  </a:lnTo>
                  <a:lnTo>
                    <a:pt x="356" y="220"/>
                  </a:lnTo>
                  <a:lnTo>
                    <a:pt x="79" y="254"/>
                  </a:lnTo>
                  <a:lnTo>
                    <a:pt x="76" y="254"/>
                  </a:lnTo>
                  <a:lnTo>
                    <a:pt x="72" y="251"/>
                  </a:lnTo>
                  <a:lnTo>
                    <a:pt x="70" y="248"/>
                  </a:lnTo>
                  <a:lnTo>
                    <a:pt x="68" y="245"/>
                  </a:lnTo>
                  <a:lnTo>
                    <a:pt x="68" y="241"/>
                  </a:lnTo>
                  <a:lnTo>
                    <a:pt x="71" y="237"/>
                  </a:lnTo>
                  <a:lnTo>
                    <a:pt x="73" y="234"/>
                  </a:lnTo>
                  <a:lnTo>
                    <a:pt x="77" y="233"/>
                  </a:lnTo>
                  <a:lnTo>
                    <a:pt x="353" y="199"/>
                  </a:lnTo>
                  <a:lnTo>
                    <a:pt x="358" y="199"/>
                  </a:lnTo>
                  <a:lnTo>
                    <a:pt x="361" y="201"/>
                  </a:lnTo>
                  <a:lnTo>
                    <a:pt x="364" y="205"/>
                  </a:lnTo>
                  <a:lnTo>
                    <a:pt x="365" y="208"/>
                  </a:lnTo>
                  <a:lnTo>
                    <a:pt x="365" y="212"/>
                  </a:lnTo>
                  <a:lnTo>
                    <a:pt x="363" y="216"/>
                  </a:lnTo>
                  <a:close/>
                </a:path>
              </a:pathLst>
            </a:custGeom>
            <a:solidFill>
              <a:srgbClr val="D6D5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Freeform 244">
              <a:extLst>
                <a:ext uri="{FF2B5EF4-FFF2-40B4-BE49-F238E27FC236}">
                  <a16:creationId xmlns:a16="http://schemas.microsoft.com/office/drawing/2014/main" id="{A3BE3065-89BB-4363-9020-B771EC2469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9125" y="2820988"/>
              <a:ext cx="214313" cy="231775"/>
            </a:xfrm>
            <a:custGeom>
              <a:avLst/>
              <a:gdLst>
                <a:gd name="T0" fmla="*/ 67720 w 269"/>
                <a:gd name="T1" fmla="*/ 0 h 292"/>
                <a:gd name="T2" fmla="*/ 55769 w 269"/>
                <a:gd name="T3" fmla="*/ 3175 h 292"/>
                <a:gd name="T4" fmla="*/ 47802 w 269"/>
                <a:gd name="T5" fmla="*/ 10319 h 292"/>
                <a:gd name="T6" fmla="*/ 797 w 269"/>
                <a:gd name="T7" fmla="*/ 180181 h 292"/>
                <a:gd name="T8" fmla="*/ 797 w 269"/>
                <a:gd name="T9" fmla="*/ 192087 h 292"/>
                <a:gd name="T10" fmla="*/ 7170 w 269"/>
                <a:gd name="T11" fmla="*/ 201612 h 292"/>
                <a:gd name="T12" fmla="*/ 104368 w 269"/>
                <a:gd name="T13" fmla="*/ 230188 h 292"/>
                <a:gd name="T14" fmla="*/ 105961 w 269"/>
                <a:gd name="T15" fmla="*/ 230981 h 292"/>
                <a:gd name="T16" fmla="*/ 118709 w 269"/>
                <a:gd name="T17" fmla="*/ 231775 h 292"/>
                <a:gd name="T18" fmla="*/ 126676 w 269"/>
                <a:gd name="T19" fmla="*/ 229394 h 292"/>
                <a:gd name="T20" fmla="*/ 137033 w 269"/>
                <a:gd name="T21" fmla="*/ 222250 h 292"/>
                <a:gd name="T22" fmla="*/ 144203 w 269"/>
                <a:gd name="T23" fmla="*/ 210344 h 292"/>
                <a:gd name="T24" fmla="*/ 150577 w 269"/>
                <a:gd name="T25" fmla="*/ 211931 h 292"/>
                <a:gd name="T26" fmla="*/ 164121 w 269"/>
                <a:gd name="T27" fmla="*/ 208756 h 292"/>
                <a:gd name="T28" fmla="*/ 167308 w 269"/>
                <a:gd name="T29" fmla="*/ 207169 h 292"/>
                <a:gd name="T30" fmla="*/ 172088 w 269"/>
                <a:gd name="T31" fmla="*/ 203994 h 292"/>
                <a:gd name="T32" fmla="*/ 213516 w 269"/>
                <a:gd name="T33" fmla="*/ 60325 h 292"/>
                <a:gd name="T34" fmla="*/ 214313 w 269"/>
                <a:gd name="T35" fmla="*/ 53181 h 292"/>
                <a:gd name="T36" fmla="*/ 209533 w 269"/>
                <a:gd name="T37" fmla="*/ 41275 h 292"/>
                <a:gd name="T38" fmla="*/ 198379 w 269"/>
                <a:gd name="T39" fmla="*/ 35719 h 292"/>
                <a:gd name="T40" fmla="*/ 162527 w 269"/>
                <a:gd name="T41" fmla="*/ 190500 h 292"/>
                <a:gd name="T42" fmla="*/ 160137 w 269"/>
                <a:gd name="T43" fmla="*/ 195262 h 292"/>
                <a:gd name="T44" fmla="*/ 156950 w 269"/>
                <a:gd name="T45" fmla="*/ 196850 h 292"/>
                <a:gd name="T46" fmla="*/ 149780 w 269"/>
                <a:gd name="T47" fmla="*/ 196850 h 292"/>
                <a:gd name="T48" fmla="*/ 144203 w 269"/>
                <a:gd name="T49" fmla="*/ 195262 h 292"/>
                <a:gd name="T50" fmla="*/ 137033 w 269"/>
                <a:gd name="T51" fmla="*/ 194469 h 292"/>
                <a:gd name="T52" fmla="*/ 133049 w 269"/>
                <a:gd name="T53" fmla="*/ 199231 h 292"/>
                <a:gd name="T54" fmla="*/ 132253 w 269"/>
                <a:gd name="T55" fmla="*/ 203200 h 292"/>
                <a:gd name="T56" fmla="*/ 124286 w 269"/>
                <a:gd name="T57" fmla="*/ 215106 h 292"/>
                <a:gd name="T58" fmla="*/ 120302 w 269"/>
                <a:gd name="T59" fmla="*/ 216694 h 292"/>
                <a:gd name="T60" fmla="*/ 117115 w 269"/>
                <a:gd name="T61" fmla="*/ 217488 h 292"/>
                <a:gd name="T62" fmla="*/ 109945 w 269"/>
                <a:gd name="T63" fmla="*/ 216694 h 292"/>
                <a:gd name="T64" fmla="*/ 107555 w 269"/>
                <a:gd name="T65" fmla="*/ 216694 h 292"/>
                <a:gd name="T66" fmla="*/ 16731 w 269"/>
                <a:gd name="T67" fmla="*/ 190500 h 292"/>
                <a:gd name="T68" fmla="*/ 14341 w 269"/>
                <a:gd name="T69" fmla="*/ 184944 h 292"/>
                <a:gd name="T70" fmla="*/ 62143 w 269"/>
                <a:gd name="T71" fmla="*/ 16669 h 292"/>
                <a:gd name="T72" fmla="*/ 67720 w 269"/>
                <a:gd name="T73" fmla="*/ 14288 h 292"/>
                <a:gd name="T74" fmla="*/ 88434 w 269"/>
                <a:gd name="T75" fmla="*/ 23019 h 292"/>
                <a:gd name="T76" fmla="*/ 88434 w 269"/>
                <a:gd name="T77" fmla="*/ 28575 h 292"/>
                <a:gd name="T78" fmla="*/ 92417 w 269"/>
                <a:gd name="T79" fmla="*/ 36512 h 292"/>
                <a:gd name="T80" fmla="*/ 98791 w 269"/>
                <a:gd name="T81" fmla="*/ 40481 h 292"/>
                <a:gd name="T82" fmla="*/ 105165 w 269"/>
                <a:gd name="T83" fmla="*/ 40481 h 292"/>
                <a:gd name="T84" fmla="*/ 112335 w 269"/>
                <a:gd name="T85" fmla="*/ 37306 h 292"/>
                <a:gd name="T86" fmla="*/ 116319 w 269"/>
                <a:gd name="T87" fmla="*/ 30162 h 292"/>
                <a:gd name="T88" fmla="*/ 149780 w 269"/>
                <a:gd name="T89" fmla="*/ 36512 h 292"/>
                <a:gd name="T90" fmla="*/ 148187 w 269"/>
                <a:gd name="T91" fmla="*/ 38894 h 292"/>
                <a:gd name="T92" fmla="*/ 148187 w 269"/>
                <a:gd name="T93" fmla="*/ 47625 h 292"/>
                <a:gd name="T94" fmla="*/ 152967 w 269"/>
                <a:gd name="T95" fmla="*/ 54769 h 292"/>
                <a:gd name="T96" fmla="*/ 157747 w 269"/>
                <a:gd name="T97" fmla="*/ 57150 h 292"/>
                <a:gd name="T98" fmla="*/ 166511 w 269"/>
                <a:gd name="T99" fmla="*/ 57150 h 292"/>
                <a:gd name="T100" fmla="*/ 173681 w 269"/>
                <a:gd name="T101" fmla="*/ 51594 h 292"/>
                <a:gd name="T102" fmla="*/ 176071 w 269"/>
                <a:gd name="T103" fmla="*/ 46831 h 292"/>
                <a:gd name="T104" fmla="*/ 195192 w 269"/>
                <a:gd name="T105" fmla="*/ 49212 h 292"/>
                <a:gd name="T106" fmla="*/ 199972 w 269"/>
                <a:gd name="T107" fmla="*/ 54769 h 29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69"/>
                <a:gd name="T163" fmla="*/ 0 h 292"/>
                <a:gd name="T164" fmla="*/ 269 w 269"/>
                <a:gd name="T165" fmla="*/ 292 h 29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69" h="292">
                  <a:moveTo>
                    <a:pt x="90" y="0"/>
                  </a:moveTo>
                  <a:lnTo>
                    <a:pt x="90" y="0"/>
                  </a:lnTo>
                  <a:lnTo>
                    <a:pt x="85" y="0"/>
                  </a:lnTo>
                  <a:lnTo>
                    <a:pt x="80" y="0"/>
                  </a:lnTo>
                  <a:lnTo>
                    <a:pt x="76" y="1"/>
                  </a:lnTo>
                  <a:lnTo>
                    <a:pt x="70" y="4"/>
                  </a:lnTo>
                  <a:lnTo>
                    <a:pt x="67" y="6"/>
                  </a:lnTo>
                  <a:lnTo>
                    <a:pt x="64" y="9"/>
                  </a:lnTo>
                  <a:lnTo>
                    <a:pt x="60" y="13"/>
                  </a:lnTo>
                  <a:lnTo>
                    <a:pt x="58" y="19"/>
                  </a:lnTo>
                  <a:lnTo>
                    <a:pt x="1" y="227"/>
                  </a:lnTo>
                  <a:lnTo>
                    <a:pt x="0" y="233"/>
                  </a:lnTo>
                  <a:lnTo>
                    <a:pt x="0" y="238"/>
                  </a:lnTo>
                  <a:lnTo>
                    <a:pt x="1" y="242"/>
                  </a:lnTo>
                  <a:lnTo>
                    <a:pt x="3" y="247"/>
                  </a:lnTo>
                  <a:lnTo>
                    <a:pt x="6" y="251"/>
                  </a:lnTo>
                  <a:lnTo>
                    <a:pt x="9" y="254"/>
                  </a:lnTo>
                  <a:lnTo>
                    <a:pt x="14" y="258"/>
                  </a:lnTo>
                  <a:lnTo>
                    <a:pt x="19" y="260"/>
                  </a:lnTo>
                  <a:lnTo>
                    <a:pt x="131" y="290"/>
                  </a:lnTo>
                  <a:lnTo>
                    <a:pt x="133" y="291"/>
                  </a:lnTo>
                  <a:lnTo>
                    <a:pt x="143" y="292"/>
                  </a:lnTo>
                  <a:lnTo>
                    <a:pt x="149" y="292"/>
                  </a:lnTo>
                  <a:lnTo>
                    <a:pt x="157" y="290"/>
                  </a:lnTo>
                  <a:lnTo>
                    <a:pt x="159" y="289"/>
                  </a:lnTo>
                  <a:lnTo>
                    <a:pt x="167" y="286"/>
                  </a:lnTo>
                  <a:lnTo>
                    <a:pt x="172" y="280"/>
                  </a:lnTo>
                  <a:lnTo>
                    <a:pt x="178" y="273"/>
                  </a:lnTo>
                  <a:lnTo>
                    <a:pt x="181" y="265"/>
                  </a:lnTo>
                  <a:lnTo>
                    <a:pt x="182" y="266"/>
                  </a:lnTo>
                  <a:lnTo>
                    <a:pt x="189" y="267"/>
                  </a:lnTo>
                  <a:lnTo>
                    <a:pt x="195" y="267"/>
                  </a:lnTo>
                  <a:lnTo>
                    <a:pt x="201" y="265"/>
                  </a:lnTo>
                  <a:lnTo>
                    <a:pt x="206" y="263"/>
                  </a:lnTo>
                  <a:lnTo>
                    <a:pt x="207" y="263"/>
                  </a:lnTo>
                  <a:lnTo>
                    <a:pt x="210" y="261"/>
                  </a:lnTo>
                  <a:lnTo>
                    <a:pt x="211" y="260"/>
                  </a:lnTo>
                  <a:lnTo>
                    <a:pt x="216" y="257"/>
                  </a:lnTo>
                  <a:lnTo>
                    <a:pt x="218" y="252"/>
                  </a:lnTo>
                  <a:lnTo>
                    <a:pt x="221" y="245"/>
                  </a:lnTo>
                  <a:lnTo>
                    <a:pt x="268" y="76"/>
                  </a:lnTo>
                  <a:lnTo>
                    <a:pt x="269" y="71"/>
                  </a:lnTo>
                  <a:lnTo>
                    <a:pt x="269" y="67"/>
                  </a:lnTo>
                  <a:lnTo>
                    <a:pt x="268" y="61"/>
                  </a:lnTo>
                  <a:lnTo>
                    <a:pt x="266" y="57"/>
                  </a:lnTo>
                  <a:lnTo>
                    <a:pt x="263" y="52"/>
                  </a:lnTo>
                  <a:lnTo>
                    <a:pt x="259" y="49"/>
                  </a:lnTo>
                  <a:lnTo>
                    <a:pt x="255" y="47"/>
                  </a:lnTo>
                  <a:lnTo>
                    <a:pt x="249" y="45"/>
                  </a:lnTo>
                  <a:lnTo>
                    <a:pt x="90" y="0"/>
                  </a:lnTo>
                  <a:close/>
                  <a:moveTo>
                    <a:pt x="251" y="72"/>
                  </a:moveTo>
                  <a:lnTo>
                    <a:pt x="204" y="240"/>
                  </a:lnTo>
                  <a:lnTo>
                    <a:pt x="203" y="244"/>
                  </a:lnTo>
                  <a:lnTo>
                    <a:pt x="201" y="246"/>
                  </a:lnTo>
                  <a:lnTo>
                    <a:pt x="199" y="246"/>
                  </a:lnTo>
                  <a:lnTo>
                    <a:pt x="197" y="248"/>
                  </a:lnTo>
                  <a:lnTo>
                    <a:pt x="193" y="249"/>
                  </a:lnTo>
                  <a:lnTo>
                    <a:pt x="188" y="248"/>
                  </a:lnTo>
                  <a:lnTo>
                    <a:pt x="184" y="247"/>
                  </a:lnTo>
                  <a:lnTo>
                    <a:pt x="181" y="246"/>
                  </a:lnTo>
                  <a:lnTo>
                    <a:pt x="177" y="244"/>
                  </a:lnTo>
                  <a:lnTo>
                    <a:pt x="172" y="245"/>
                  </a:lnTo>
                  <a:lnTo>
                    <a:pt x="168" y="247"/>
                  </a:lnTo>
                  <a:lnTo>
                    <a:pt x="167" y="251"/>
                  </a:lnTo>
                  <a:lnTo>
                    <a:pt x="166" y="256"/>
                  </a:lnTo>
                  <a:lnTo>
                    <a:pt x="164" y="262"/>
                  </a:lnTo>
                  <a:lnTo>
                    <a:pt x="160" y="266"/>
                  </a:lnTo>
                  <a:lnTo>
                    <a:pt x="156" y="271"/>
                  </a:lnTo>
                  <a:lnTo>
                    <a:pt x="152" y="273"/>
                  </a:lnTo>
                  <a:lnTo>
                    <a:pt x="151" y="273"/>
                  </a:lnTo>
                  <a:lnTo>
                    <a:pt x="147" y="274"/>
                  </a:lnTo>
                  <a:lnTo>
                    <a:pt x="144" y="274"/>
                  </a:lnTo>
                  <a:lnTo>
                    <a:pt x="138" y="273"/>
                  </a:lnTo>
                  <a:lnTo>
                    <a:pt x="135" y="273"/>
                  </a:lnTo>
                  <a:lnTo>
                    <a:pt x="23" y="241"/>
                  </a:lnTo>
                  <a:lnTo>
                    <a:pt x="21" y="240"/>
                  </a:lnTo>
                  <a:lnTo>
                    <a:pt x="19" y="238"/>
                  </a:lnTo>
                  <a:lnTo>
                    <a:pt x="18" y="236"/>
                  </a:lnTo>
                  <a:lnTo>
                    <a:pt x="18" y="233"/>
                  </a:lnTo>
                  <a:lnTo>
                    <a:pt x="77" y="23"/>
                  </a:lnTo>
                  <a:lnTo>
                    <a:pt x="78" y="21"/>
                  </a:lnTo>
                  <a:lnTo>
                    <a:pt x="80" y="19"/>
                  </a:lnTo>
                  <a:lnTo>
                    <a:pt x="82" y="18"/>
                  </a:lnTo>
                  <a:lnTo>
                    <a:pt x="85" y="18"/>
                  </a:lnTo>
                  <a:lnTo>
                    <a:pt x="113" y="26"/>
                  </a:lnTo>
                  <a:lnTo>
                    <a:pt x="111" y="29"/>
                  </a:lnTo>
                  <a:lnTo>
                    <a:pt x="111" y="33"/>
                  </a:lnTo>
                  <a:lnTo>
                    <a:pt x="111" y="36"/>
                  </a:lnTo>
                  <a:lnTo>
                    <a:pt x="113" y="39"/>
                  </a:lnTo>
                  <a:lnTo>
                    <a:pt x="114" y="43"/>
                  </a:lnTo>
                  <a:lnTo>
                    <a:pt x="116" y="46"/>
                  </a:lnTo>
                  <a:lnTo>
                    <a:pt x="118" y="48"/>
                  </a:lnTo>
                  <a:lnTo>
                    <a:pt x="121" y="50"/>
                  </a:lnTo>
                  <a:lnTo>
                    <a:pt x="124" y="51"/>
                  </a:lnTo>
                  <a:lnTo>
                    <a:pt x="128" y="51"/>
                  </a:lnTo>
                  <a:lnTo>
                    <a:pt x="132" y="51"/>
                  </a:lnTo>
                  <a:lnTo>
                    <a:pt x="135" y="51"/>
                  </a:lnTo>
                  <a:lnTo>
                    <a:pt x="139" y="49"/>
                  </a:lnTo>
                  <a:lnTo>
                    <a:pt x="141" y="47"/>
                  </a:lnTo>
                  <a:lnTo>
                    <a:pt x="143" y="45"/>
                  </a:lnTo>
                  <a:lnTo>
                    <a:pt x="145" y="42"/>
                  </a:lnTo>
                  <a:lnTo>
                    <a:pt x="146" y="38"/>
                  </a:lnTo>
                  <a:lnTo>
                    <a:pt x="147" y="35"/>
                  </a:lnTo>
                  <a:lnTo>
                    <a:pt x="188" y="46"/>
                  </a:lnTo>
                  <a:lnTo>
                    <a:pt x="186" y="49"/>
                  </a:lnTo>
                  <a:lnTo>
                    <a:pt x="185" y="54"/>
                  </a:lnTo>
                  <a:lnTo>
                    <a:pt x="185" y="57"/>
                  </a:lnTo>
                  <a:lnTo>
                    <a:pt x="186" y="60"/>
                  </a:lnTo>
                  <a:lnTo>
                    <a:pt x="188" y="63"/>
                  </a:lnTo>
                  <a:lnTo>
                    <a:pt x="190" y="67"/>
                  </a:lnTo>
                  <a:lnTo>
                    <a:pt x="192" y="69"/>
                  </a:lnTo>
                  <a:lnTo>
                    <a:pt x="195" y="71"/>
                  </a:lnTo>
                  <a:lnTo>
                    <a:pt x="198" y="72"/>
                  </a:lnTo>
                  <a:lnTo>
                    <a:pt x="203" y="72"/>
                  </a:lnTo>
                  <a:lnTo>
                    <a:pt x="206" y="72"/>
                  </a:lnTo>
                  <a:lnTo>
                    <a:pt x="209" y="72"/>
                  </a:lnTo>
                  <a:lnTo>
                    <a:pt x="213" y="70"/>
                  </a:lnTo>
                  <a:lnTo>
                    <a:pt x="216" y="68"/>
                  </a:lnTo>
                  <a:lnTo>
                    <a:pt x="218" y="65"/>
                  </a:lnTo>
                  <a:lnTo>
                    <a:pt x="220" y="62"/>
                  </a:lnTo>
                  <a:lnTo>
                    <a:pt x="221" y="59"/>
                  </a:lnTo>
                  <a:lnTo>
                    <a:pt x="221" y="56"/>
                  </a:lnTo>
                  <a:lnTo>
                    <a:pt x="245" y="62"/>
                  </a:lnTo>
                  <a:lnTo>
                    <a:pt x="247" y="63"/>
                  </a:lnTo>
                  <a:lnTo>
                    <a:pt x="249" y="65"/>
                  </a:lnTo>
                  <a:lnTo>
                    <a:pt x="251" y="69"/>
                  </a:lnTo>
                  <a:lnTo>
                    <a:pt x="251" y="72"/>
                  </a:lnTo>
                  <a:close/>
                </a:path>
              </a:pathLst>
            </a:custGeom>
            <a:solidFill>
              <a:srgbClr val="D6D5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Freeform 245">
              <a:extLst>
                <a:ext uri="{FF2B5EF4-FFF2-40B4-BE49-F238E27FC236}">
                  <a16:creationId xmlns:a16="http://schemas.microsoft.com/office/drawing/2014/main" id="{213E8079-71BF-4B88-9578-463F2423E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1988" y="2890838"/>
              <a:ext cx="71438" cy="88900"/>
            </a:xfrm>
            <a:custGeom>
              <a:avLst/>
              <a:gdLst>
                <a:gd name="T0" fmla="*/ 58738 w 90"/>
                <a:gd name="T1" fmla="*/ 47253 h 111"/>
                <a:gd name="T2" fmla="*/ 66675 w 90"/>
                <a:gd name="T3" fmla="*/ 40846 h 111"/>
                <a:gd name="T4" fmla="*/ 70644 w 90"/>
                <a:gd name="T5" fmla="*/ 32036 h 111"/>
                <a:gd name="T6" fmla="*/ 71438 w 90"/>
                <a:gd name="T7" fmla="*/ 28032 h 111"/>
                <a:gd name="T8" fmla="*/ 70644 w 90"/>
                <a:gd name="T9" fmla="*/ 18421 h 111"/>
                <a:gd name="T10" fmla="*/ 68263 w 90"/>
                <a:gd name="T11" fmla="*/ 14416 h 111"/>
                <a:gd name="T12" fmla="*/ 60325 w 90"/>
                <a:gd name="T13" fmla="*/ 7208 h 111"/>
                <a:gd name="T14" fmla="*/ 50007 w 90"/>
                <a:gd name="T15" fmla="*/ 1602 h 111"/>
                <a:gd name="T16" fmla="*/ 50007 w 90"/>
                <a:gd name="T17" fmla="*/ 1602 h 111"/>
                <a:gd name="T18" fmla="*/ 42069 w 90"/>
                <a:gd name="T19" fmla="*/ 0 h 111"/>
                <a:gd name="T20" fmla="*/ 29369 w 90"/>
                <a:gd name="T21" fmla="*/ 0 h 111"/>
                <a:gd name="T22" fmla="*/ 23813 w 90"/>
                <a:gd name="T23" fmla="*/ 1602 h 111"/>
                <a:gd name="T24" fmla="*/ 21431 w 90"/>
                <a:gd name="T25" fmla="*/ 6407 h 111"/>
                <a:gd name="T26" fmla="*/ 21431 w 90"/>
                <a:gd name="T27" fmla="*/ 17620 h 111"/>
                <a:gd name="T28" fmla="*/ 23019 w 90"/>
                <a:gd name="T29" fmla="*/ 20823 h 111"/>
                <a:gd name="T30" fmla="*/ 24606 w 90"/>
                <a:gd name="T31" fmla="*/ 21624 h 111"/>
                <a:gd name="T32" fmla="*/ 27781 w 90"/>
                <a:gd name="T33" fmla="*/ 20823 h 111"/>
                <a:gd name="T34" fmla="*/ 33338 w 90"/>
                <a:gd name="T35" fmla="*/ 20023 h 111"/>
                <a:gd name="T36" fmla="*/ 41275 w 90"/>
                <a:gd name="T37" fmla="*/ 20823 h 111"/>
                <a:gd name="T38" fmla="*/ 41275 w 90"/>
                <a:gd name="T39" fmla="*/ 20823 h 111"/>
                <a:gd name="T40" fmla="*/ 44450 w 90"/>
                <a:gd name="T41" fmla="*/ 23226 h 111"/>
                <a:gd name="T42" fmla="*/ 47625 w 90"/>
                <a:gd name="T43" fmla="*/ 26430 h 111"/>
                <a:gd name="T44" fmla="*/ 47625 w 90"/>
                <a:gd name="T45" fmla="*/ 28032 h 111"/>
                <a:gd name="T46" fmla="*/ 42863 w 90"/>
                <a:gd name="T47" fmla="*/ 31235 h 111"/>
                <a:gd name="T48" fmla="*/ 39688 w 90"/>
                <a:gd name="T49" fmla="*/ 32036 h 111"/>
                <a:gd name="T50" fmla="*/ 34925 w 90"/>
                <a:gd name="T51" fmla="*/ 31235 h 111"/>
                <a:gd name="T52" fmla="*/ 29369 w 90"/>
                <a:gd name="T53" fmla="*/ 29633 h 111"/>
                <a:gd name="T54" fmla="*/ 27781 w 90"/>
                <a:gd name="T55" fmla="*/ 29633 h 111"/>
                <a:gd name="T56" fmla="*/ 25400 w 90"/>
                <a:gd name="T57" fmla="*/ 30434 h 111"/>
                <a:gd name="T58" fmla="*/ 23019 w 90"/>
                <a:gd name="T59" fmla="*/ 33638 h 111"/>
                <a:gd name="T60" fmla="*/ 20638 w 90"/>
                <a:gd name="T61" fmla="*/ 44050 h 111"/>
                <a:gd name="T62" fmla="*/ 21431 w 90"/>
                <a:gd name="T63" fmla="*/ 47253 h 111"/>
                <a:gd name="T64" fmla="*/ 22225 w 90"/>
                <a:gd name="T65" fmla="*/ 48054 h 111"/>
                <a:gd name="T66" fmla="*/ 30163 w 90"/>
                <a:gd name="T67" fmla="*/ 50457 h 111"/>
                <a:gd name="T68" fmla="*/ 30163 w 90"/>
                <a:gd name="T69" fmla="*/ 50457 h 111"/>
                <a:gd name="T70" fmla="*/ 34925 w 90"/>
                <a:gd name="T71" fmla="*/ 52059 h 111"/>
                <a:gd name="T72" fmla="*/ 38894 w 90"/>
                <a:gd name="T73" fmla="*/ 56063 h 111"/>
                <a:gd name="T74" fmla="*/ 40482 w 90"/>
                <a:gd name="T75" fmla="*/ 62470 h 111"/>
                <a:gd name="T76" fmla="*/ 40482 w 90"/>
                <a:gd name="T77" fmla="*/ 62470 h 111"/>
                <a:gd name="T78" fmla="*/ 39688 w 90"/>
                <a:gd name="T79" fmla="*/ 65674 h 111"/>
                <a:gd name="T80" fmla="*/ 33338 w 90"/>
                <a:gd name="T81" fmla="*/ 68077 h 111"/>
                <a:gd name="T82" fmla="*/ 27781 w 90"/>
                <a:gd name="T83" fmla="*/ 67276 h 111"/>
                <a:gd name="T84" fmla="*/ 27781 w 90"/>
                <a:gd name="T85" fmla="*/ 67276 h 111"/>
                <a:gd name="T86" fmla="*/ 19050 w 90"/>
                <a:gd name="T87" fmla="*/ 64072 h 111"/>
                <a:gd name="T88" fmla="*/ 13494 w 90"/>
                <a:gd name="T89" fmla="*/ 59267 h 111"/>
                <a:gd name="T90" fmla="*/ 11906 w 90"/>
                <a:gd name="T91" fmla="*/ 57665 h 111"/>
                <a:gd name="T92" fmla="*/ 10319 w 90"/>
                <a:gd name="T93" fmla="*/ 57665 h 111"/>
                <a:gd name="T94" fmla="*/ 7144 w 90"/>
                <a:gd name="T95" fmla="*/ 60068 h 111"/>
                <a:gd name="T96" fmla="*/ 794 w 90"/>
                <a:gd name="T97" fmla="*/ 69678 h 111"/>
                <a:gd name="T98" fmla="*/ 1588 w 90"/>
                <a:gd name="T99" fmla="*/ 75285 h 111"/>
                <a:gd name="T100" fmla="*/ 4763 w 90"/>
                <a:gd name="T101" fmla="*/ 78488 h 111"/>
                <a:gd name="T102" fmla="*/ 16669 w 90"/>
                <a:gd name="T103" fmla="*/ 85696 h 111"/>
                <a:gd name="T104" fmla="*/ 23019 w 90"/>
                <a:gd name="T105" fmla="*/ 87298 h 111"/>
                <a:gd name="T106" fmla="*/ 23019 w 90"/>
                <a:gd name="T107" fmla="*/ 87298 h 111"/>
                <a:gd name="T108" fmla="*/ 37307 w 90"/>
                <a:gd name="T109" fmla="*/ 88900 h 111"/>
                <a:gd name="T110" fmla="*/ 49213 w 90"/>
                <a:gd name="T111" fmla="*/ 86497 h 111"/>
                <a:gd name="T112" fmla="*/ 53975 w 90"/>
                <a:gd name="T113" fmla="*/ 84095 h 111"/>
                <a:gd name="T114" fmla="*/ 61119 w 90"/>
                <a:gd name="T115" fmla="*/ 75285 h 111"/>
                <a:gd name="T116" fmla="*/ 63500 w 90"/>
                <a:gd name="T117" fmla="*/ 69678 h 111"/>
                <a:gd name="T118" fmla="*/ 63500 w 90"/>
                <a:gd name="T119" fmla="*/ 57665 h 111"/>
                <a:gd name="T120" fmla="*/ 58738 w 90"/>
                <a:gd name="T121" fmla="*/ 47253 h 11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0"/>
                <a:gd name="T184" fmla="*/ 0 h 111"/>
                <a:gd name="T185" fmla="*/ 90 w 90"/>
                <a:gd name="T186" fmla="*/ 111 h 11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0" h="111">
                  <a:moveTo>
                    <a:pt x="74" y="59"/>
                  </a:moveTo>
                  <a:lnTo>
                    <a:pt x="74" y="59"/>
                  </a:lnTo>
                  <a:lnTo>
                    <a:pt x="79" y="56"/>
                  </a:lnTo>
                  <a:lnTo>
                    <a:pt x="84" y="51"/>
                  </a:lnTo>
                  <a:lnTo>
                    <a:pt x="87" y="46"/>
                  </a:lnTo>
                  <a:lnTo>
                    <a:pt x="89" y="40"/>
                  </a:lnTo>
                  <a:lnTo>
                    <a:pt x="90" y="35"/>
                  </a:lnTo>
                  <a:lnTo>
                    <a:pt x="90" y="29"/>
                  </a:lnTo>
                  <a:lnTo>
                    <a:pt x="89" y="23"/>
                  </a:lnTo>
                  <a:lnTo>
                    <a:pt x="86" y="18"/>
                  </a:lnTo>
                  <a:lnTo>
                    <a:pt x="81" y="13"/>
                  </a:lnTo>
                  <a:lnTo>
                    <a:pt x="76" y="9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3" y="0"/>
                  </a:lnTo>
                  <a:lnTo>
                    <a:pt x="44" y="0"/>
                  </a:lnTo>
                  <a:lnTo>
                    <a:pt x="37" y="0"/>
                  </a:lnTo>
                  <a:lnTo>
                    <a:pt x="30" y="2"/>
                  </a:lnTo>
                  <a:lnTo>
                    <a:pt x="27" y="5"/>
                  </a:lnTo>
                  <a:lnTo>
                    <a:pt x="27" y="8"/>
                  </a:lnTo>
                  <a:lnTo>
                    <a:pt x="27" y="22"/>
                  </a:lnTo>
                  <a:lnTo>
                    <a:pt x="28" y="24"/>
                  </a:lnTo>
                  <a:lnTo>
                    <a:pt x="29" y="26"/>
                  </a:lnTo>
                  <a:lnTo>
                    <a:pt x="31" y="27"/>
                  </a:lnTo>
                  <a:lnTo>
                    <a:pt x="35" y="26"/>
                  </a:lnTo>
                  <a:lnTo>
                    <a:pt x="42" y="25"/>
                  </a:lnTo>
                  <a:lnTo>
                    <a:pt x="47" y="25"/>
                  </a:lnTo>
                  <a:lnTo>
                    <a:pt x="52" y="26"/>
                  </a:lnTo>
                  <a:lnTo>
                    <a:pt x="56" y="29"/>
                  </a:lnTo>
                  <a:lnTo>
                    <a:pt x="60" y="31"/>
                  </a:lnTo>
                  <a:lnTo>
                    <a:pt x="60" y="33"/>
                  </a:lnTo>
                  <a:lnTo>
                    <a:pt x="60" y="35"/>
                  </a:lnTo>
                  <a:lnTo>
                    <a:pt x="59" y="38"/>
                  </a:lnTo>
                  <a:lnTo>
                    <a:pt x="54" y="39"/>
                  </a:lnTo>
                  <a:lnTo>
                    <a:pt x="50" y="40"/>
                  </a:lnTo>
                  <a:lnTo>
                    <a:pt x="44" y="39"/>
                  </a:lnTo>
                  <a:lnTo>
                    <a:pt x="37" y="37"/>
                  </a:lnTo>
                  <a:lnTo>
                    <a:pt x="35" y="37"/>
                  </a:lnTo>
                  <a:lnTo>
                    <a:pt x="32" y="38"/>
                  </a:lnTo>
                  <a:lnTo>
                    <a:pt x="30" y="39"/>
                  </a:lnTo>
                  <a:lnTo>
                    <a:pt x="29" y="42"/>
                  </a:lnTo>
                  <a:lnTo>
                    <a:pt x="26" y="55"/>
                  </a:lnTo>
                  <a:lnTo>
                    <a:pt x="26" y="57"/>
                  </a:lnTo>
                  <a:lnTo>
                    <a:pt x="27" y="59"/>
                  </a:lnTo>
                  <a:lnTo>
                    <a:pt x="28" y="60"/>
                  </a:lnTo>
                  <a:lnTo>
                    <a:pt x="30" y="61"/>
                  </a:lnTo>
                  <a:lnTo>
                    <a:pt x="38" y="63"/>
                  </a:lnTo>
                  <a:lnTo>
                    <a:pt x="44" y="65"/>
                  </a:lnTo>
                  <a:lnTo>
                    <a:pt x="49" y="70"/>
                  </a:lnTo>
                  <a:lnTo>
                    <a:pt x="51" y="73"/>
                  </a:lnTo>
                  <a:lnTo>
                    <a:pt x="51" y="78"/>
                  </a:lnTo>
                  <a:lnTo>
                    <a:pt x="50" y="82"/>
                  </a:lnTo>
                  <a:lnTo>
                    <a:pt x="47" y="84"/>
                  </a:lnTo>
                  <a:lnTo>
                    <a:pt x="42" y="85"/>
                  </a:lnTo>
                  <a:lnTo>
                    <a:pt x="35" y="84"/>
                  </a:lnTo>
                  <a:lnTo>
                    <a:pt x="29" y="82"/>
                  </a:lnTo>
                  <a:lnTo>
                    <a:pt x="24" y="80"/>
                  </a:lnTo>
                  <a:lnTo>
                    <a:pt x="17" y="74"/>
                  </a:lnTo>
                  <a:lnTo>
                    <a:pt x="15" y="72"/>
                  </a:lnTo>
                  <a:lnTo>
                    <a:pt x="13" y="72"/>
                  </a:lnTo>
                  <a:lnTo>
                    <a:pt x="11" y="73"/>
                  </a:lnTo>
                  <a:lnTo>
                    <a:pt x="9" y="75"/>
                  </a:lnTo>
                  <a:lnTo>
                    <a:pt x="1" y="87"/>
                  </a:lnTo>
                  <a:lnTo>
                    <a:pt x="0" y="90"/>
                  </a:lnTo>
                  <a:lnTo>
                    <a:pt x="2" y="94"/>
                  </a:lnTo>
                  <a:lnTo>
                    <a:pt x="6" y="98"/>
                  </a:lnTo>
                  <a:lnTo>
                    <a:pt x="13" y="102"/>
                  </a:lnTo>
                  <a:lnTo>
                    <a:pt x="21" y="107"/>
                  </a:lnTo>
                  <a:lnTo>
                    <a:pt x="29" y="109"/>
                  </a:lnTo>
                  <a:lnTo>
                    <a:pt x="38" y="111"/>
                  </a:lnTo>
                  <a:lnTo>
                    <a:pt x="47" y="111"/>
                  </a:lnTo>
                  <a:lnTo>
                    <a:pt x="54" y="111"/>
                  </a:lnTo>
                  <a:lnTo>
                    <a:pt x="62" y="108"/>
                  </a:lnTo>
                  <a:lnTo>
                    <a:pt x="68" y="105"/>
                  </a:lnTo>
                  <a:lnTo>
                    <a:pt x="74" y="99"/>
                  </a:lnTo>
                  <a:lnTo>
                    <a:pt x="77" y="94"/>
                  </a:lnTo>
                  <a:lnTo>
                    <a:pt x="80" y="87"/>
                  </a:lnTo>
                  <a:lnTo>
                    <a:pt x="81" y="80"/>
                  </a:lnTo>
                  <a:lnTo>
                    <a:pt x="80" y="72"/>
                  </a:lnTo>
                  <a:lnTo>
                    <a:pt x="77" y="64"/>
                  </a:lnTo>
                  <a:lnTo>
                    <a:pt x="74" y="59"/>
                  </a:lnTo>
                  <a:close/>
                </a:path>
              </a:pathLst>
            </a:custGeom>
            <a:solidFill>
              <a:srgbClr val="D6D5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D6D5D5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Freeform 246">
              <a:extLst>
                <a:ext uri="{FF2B5EF4-FFF2-40B4-BE49-F238E27FC236}">
                  <a16:creationId xmlns:a16="http://schemas.microsoft.com/office/drawing/2014/main" id="{3136A8F2-947F-486F-B1EF-87205EF1A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6281" y="2913063"/>
              <a:ext cx="41275" cy="85725"/>
            </a:xfrm>
            <a:custGeom>
              <a:avLst/>
              <a:gdLst>
                <a:gd name="T0" fmla="*/ 38218 w 54"/>
                <a:gd name="T1" fmla="*/ 3897 h 110"/>
                <a:gd name="T2" fmla="*/ 26752 w 54"/>
                <a:gd name="T3" fmla="*/ 0 h 110"/>
                <a:gd name="T4" fmla="*/ 26752 w 54"/>
                <a:gd name="T5" fmla="*/ 0 h 110"/>
                <a:gd name="T6" fmla="*/ 25224 w 54"/>
                <a:gd name="T7" fmla="*/ 0 h 110"/>
                <a:gd name="T8" fmla="*/ 5350 w 54"/>
                <a:gd name="T9" fmla="*/ 4676 h 110"/>
                <a:gd name="T10" fmla="*/ 5350 w 54"/>
                <a:gd name="T11" fmla="*/ 4676 h 110"/>
                <a:gd name="T12" fmla="*/ 3057 w 54"/>
                <a:gd name="T13" fmla="*/ 6235 h 110"/>
                <a:gd name="T14" fmla="*/ 1529 w 54"/>
                <a:gd name="T15" fmla="*/ 8573 h 110"/>
                <a:gd name="T16" fmla="*/ 764 w 54"/>
                <a:gd name="T17" fmla="*/ 19483 h 110"/>
                <a:gd name="T18" fmla="*/ 764 w 54"/>
                <a:gd name="T19" fmla="*/ 19483 h 110"/>
                <a:gd name="T20" fmla="*/ 764 w 54"/>
                <a:gd name="T21" fmla="*/ 21042 h 110"/>
                <a:gd name="T22" fmla="*/ 3057 w 54"/>
                <a:gd name="T23" fmla="*/ 23380 h 110"/>
                <a:gd name="T24" fmla="*/ 3057 w 54"/>
                <a:gd name="T25" fmla="*/ 23380 h 110"/>
                <a:gd name="T26" fmla="*/ 4586 w 54"/>
                <a:gd name="T27" fmla="*/ 24159 h 110"/>
                <a:gd name="T28" fmla="*/ 4586 w 54"/>
                <a:gd name="T29" fmla="*/ 24159 h 110"/>
                <a:gd name="T30" fmla="*/ 6115 w 54"/>
                <a:gd name="T31" fmla="*/ 24159 h 110"/>
                <a:gd name="T32" fmla="*/ 14523 w 54"/>
                <a:gd name="T33" fmla="*/ 22600 h 110"/>
                <a:gd name="T34" fmla="*/ 0 w 54"/>
                <a:gd name="T35" fmla="*/ 76373 h 110"/>
                <a:gd name="T36" fmla="*/ 0 w 54"/>
                <a:gd name="T37" fmla="*/ 76373 h 110"/>
                <a:gd name="T38" fmla="*/ 0 w 54"/>
                <a:gd name="T39" fmla="*/ 77932 h 110"/>
                <a:gd name="T40" fmla="*/ 0 w 54"/>
                <a:gd name="T41" fmla="*/ 79490 h 110"/>
                <a:gd name="T42" fmla="*/ 0 w 54"/>
                <a:gd name="T43" fmla="*/ 79490 h 110"/>
                <a:gd name="T44" fmla="*/ 764 w 54"/>
                <a:gd name="T45" fmla="*/ 80270 h 110"/>
                <a:gd name="T46" fmla="*/ 3057 w 54"/>
                <a:gd name="T47" fmla="*/ 81828 h 110"/>
                <a:gd name="T48" fmla="*/ 16051 w 54"/>
                <a:gd name="T49" fmla="*/ 84946 h 110"/>
                <a:gd name="T50" fmla="*/ 16051 w 54"/>
                <a:gd name="T51" fmla="*/ 84946 h 110"/>
                <a:gd name="T52" fmla="*/ 17580 w 54"/>
                <a:gd name="T53" fmla="*/ 85725 h 110"/>
                <a:gd name="T54" fmla="*/ 19109 w 54"/>
                <a:gd name="T55" fmla="*/ 84946 h 110"/>
                <a:gd name="T56" fmla="*/ 19109 w 54"/>
                <a:gd name="T57" fmla="*/ 84946 h 110"/>
                <a:gd name="T58" fmla="*/ 19873 w 54"/>
                <a:gd name="T59" fmla="*/ 84166 h 110"/>
                <a:gd name="T60" fmla="*/ 20638 w 54"/>
                <a:gd name="T61" fmla="*/ 82608 h 110"/>
                <a:gd name="T62" fmla="*/ 41275 w 54"/>
                <a:gd name="T63" fmla="*/ 8573 h 110"/>
                <a:gd name="T64" fmla="*/ 41275 w 54"/>
                <a:gd name="T65" fmla="*/ 8573 h 110"/>
                <a:gd name="T66" fmla="*/ 41275 w 54"/>
                <a:gd name="T67" fmla="*/ 7014 h 110"/>
                <a:gd name="T68" fmla="*/ 41275 w 54"/>
                <a:gd name="T69" fmla="*/ 6235 h 110"/>
                <a:gd name="T70" fmla="*/ 41275 w 54"/>
                <a:gd name="T71" fmla="*/ 6235 h 110"/>
                <a:gd name="T72" fmla="*/ 38982 w 54"/>
                <a:gd name="T73" fmla="*/ 4676 h 110"/>
                <a:gd name="T74" fmla="*/ 38218 w 54"/>
                <a:gd name="T75" fmla="*/ 3897 h 110"/>
                <a:gd name="T76" fmla="*/ 38218 w 54"/>
                <a:gd name="T77" fmla="*/ 3897 h 11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54"/>
                <a:gd name="T118" fmla="*/ 0 h 110"/>
                <a:gd name="T119" fmla="*/ 54 w 54"/>
                <a:gd name="T120" fmla="*/ 110 h 11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54" h="110">
                  <a:moveTo>
                    <a:pt x="50" y="5"/>
                  </a:moveTo>
                  <a:lnTo>
                    <a:pt x="35" y="0"/>
                  </a:lnTo>
                  <a:lnTo>
                    <a:pt x="33" y="0"/>
                  </a:lnTo>
                  <a:lnTo>
                    <a:pt x="7" y="6"/>
                  </a:lnTo>
                  <a:lnTo>
                    <a:pt x="4" y="8"/>
                  </a:lnTo>
                  <a:lnTo>
                    <a:pt x="2" y="11"/>
                  </a:lnTo>
                  <a:lnTo>
                    <a:pt x="1" y="25"/>
                  </a:lnTo>
                  <a:lnTo>
                    <a:pt x="1" y="27"/>
                  </a:lnTo>
                  <a:lnTo>
                    <a:pt x="4" y="30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19" y="29"/>
                  </a:lnTo>
                  <a:lnTo>
                    <a:pt x="0" y="98"/>
                  </a:lnTo>
                  <a:lnTo>
                    <a:pt x="0" y="100"/>
                  </a:lnTo>
                  <a:lnTo>
                    <a:pt x="0" y="102"/>
                  </a:lnTo>
                  <a:lnTo>
                    <a:pt x="1" y="103"/>
                  </a:lnTo>
                  <a:lnTo>
                    <a:pt x="4" y="105"/>
                  </a:lnTo>
                  <a:lnTo>
                    <a:pt x="21" y="109"/>
                  </a:lnTo>
                  <a:lnTo>
                    <a:pt x="23" y="110"/>
                  </a:lnTo>
                  <a:lnTo>
                    <a:pt x="25" y="109"/>
                  </a:lnTo>
                  <a:lnTo>
                    <a:pt x="26" y="108"/>
                  </a:lnTo>
                  <a:lnTo>
                    <a:pt x="27" y="106"/>
                  </a:lnTo>
                  <a:lnTo>
                    <a:pt x="54" y="11"/>
                  </a:lnTo>
                  <a:lnTo>
                    <a:pt x="54" y="9"/>
                  </a:lnTo>
                  <a:lnTo>
                    <a:pt x="54" y="8"/>
                  </a:lnTo>
                  <a:lnTo>
                    <a:pt x="51" y="6"/>
                  </a:lnTo>
                  <a:lnTo>
                    <a:pt x="50" y="5"/>
                  </a:lnTo>
                  <a:close/>
                </a:path>
              </a:pathLst>
            </a:custGeom>
            <a:solidFill>
              <a:srgbClr val="D6D5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id="{D70CFC99-2A9B-4521-A5EA-57853389329D}"/>
              </a:ext>
            </a:extLst>
          </p:cNvPr>
          <p:cNvSpPr/>
          <p:nvPr/>
        </p:nvSpPr>
        <p:spPr>
          <a:xfrm>
            <a:off x="4396357" y="1516907"/>
            <a:ext cx="545911" cy="545911"/>
          </a:xfrm>
          <a:prstGeom prst="rect">
            <a:avLst/>
          </a:prstGeom>
          <a:solidFill>
            <a:srgbClr val="D6D5D5"/>
          </a:solidFill>
          <a:ln w="25400" cap="flat" cmpd="sng" algn="ctr">
            <a:noFill/>
            <a:prstDash val="solid"/>
          </a:ln>
          <a:effectLst/>
        </p:spPr>
        <p:txBody>
          <a:bodyPr lIns="91424" tIns="45713" rIns="91424" bIns="45713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1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30D124CB-9FE2-4A35-9E8B-9267C7AA2045}"/>
              </a:ext>
            </a:extLst>
          </p:cNvPr>
          <p:cNvSpPr/>
          <p:nvPr/>
        </p:nvSpPr>
        <p:spPr>
          <a:xfrm>
            <a:off x="4955916" y="1516907"/>
            <a:ext cx="5988308" cy="545911"/>
          </a:xfrm>
          <a:prstGeom prst="rect">
            <a:avLst/>
          </a:prstGeom>
          <a:solidFill>
            <a:srgbClr val="275791"/>
          </a:solidFill>
          <a:ln w="25400" cap="flat" cmpd="sng" algn="ctr">
            <a:noFill/>
            <a:prstDash val="solid"/>
          </a:ln>
          <a:effectLst/>
        </p:spPr>
        <p:txBody>
          <a:bodyPr lIns="91424" tIns="45713" rIns="91424" bIns="45713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導入部分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舊資料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(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顧客資料、訂單資料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)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  <a:sym typeface="Arial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72F3B82B-AAAD-4E22-8F14-070999D8DFE9}"/>
              </a:ext>
            </a:extLst>
          </p:cNvPr>
          <p:cNvSpPr/>
          <p:nvPr/>
        </p:nvSpPr>
        <p:spPr>
          <a:xfrm>
            <a:off x="4942267" y="2081069"/>
            <a:ext cx="6001957" cy="585980"/>
          </a:xfrm>
          <a:prstGeom prst="rect">
            <a:avLst/>
          </a:prstGeom>
        </p:spPr>
        <p:txBody>
          <a:bodyPr wrap="square" lIns="91424" tIns="45713" rIns="91424" bIns="45713">
            <a:spAutoFit/>
          </a:bodyPr>
          <a:lstStyle/>
          <a:p>
            <a:pPr hangingPunct="1">
              <a:lnSpc>
                <a:spcPct val="120000"/>
              </a:lnSpc>
              <a:buClr>
                <a:srgbClr val="000000"/>
              </a:buClr>
              <a:buFont typeface="Arial"/>
              <a:buNone/>
            </a:pPr>
            <a:r>
              <a:rPr lang="en-US" altLang="zh-CN" sz="1400" dirty="0">
                <a:solidFill>
                  <a:srgbClr val="27579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B2C</a:t>
            </a:r>
            <a:r>
              <a:rPr lang="zh-CN" altLang="en-US" sz="1400" dirty="0">
                <a:solidFill>
                  <a:srgbClr val="27579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的資料量較多，建議匯入部分顧客資料、訂單資料，可以確認資料於系統中的呈現的樣貌，及確立後續的操作流程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7773D421-B380-42EC-8A5C-98D31684D688}"/>
              </a:ext>
            </a:extLst>
          </p:cNvPr>
          <p:cNvSpPr/>
          <p:nvPr/>
        </p:nvSpPr>
        <p:spPr>
          <a:xfrm>
            <a:off x="4396357" y="2668017"/>
            <a:ext cx="545911" cy="545911"/>
          </a:xfrm>
          <a:prstGeom prst="rect">
            <a:avLst/>
          </a:prstGeom>
          <a:solidFill>
            <a:srgbClr val="D6D5D5"/>
          </a:solidFill>
          <a:ln w="25400" cap="flat" cmpd="sng" algn="ctr">
            <a:noFill/>
            <a:prstDash val="solid"/>
          </a:ln>
          <a:effectLst/>
        </p:spPr>
        <p:txBody>
          <a:bodyPr lIns="91424" tIns="45713" rIns="91424" bIns="45713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2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FB5460E2-842A-4EC2-A006-3D92EDAE5748}"/>
              </a:ext>
            </a:extLst>
          </p:cNvPr>
          <p:cNvSpPr/>
          <p:nvPr/>
        </p:nvSpPr>
        <p:spPr>
          <a:xfrm>
            <a:off x="4955916" y="2668017"/>
            <a:ext cx="5988308" cy="545911"/>
          </a:xfrm>
          <a:prstGeom prst="rect">
            <a:avLst/>
          </a:prstGeom>
          <a:solidFill>
            <a:srgbClr val="275791"/>
          </a:solidFill>
          <a:ln w="25400" cap="flat" cmpd="sng" algn="ctr">
            <a:noFill/>
            <a:prstDash val="solid"/>
          </a:ln>
          <a:effectLst/>
        </p:spPr>
        <p:txBody>
          <a:bodyPr lIns="91424" tIns="45713" rIns="91424" bIns="45713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使用消費功能，查詢訂單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6BFC8CD0-0D42-4CF1-A080-3A42FDC5CE34}"/>
              </a:ext>
            </a:extLst>
          </p:cNvPr>
          <p:cNvSpPr/>
          <p:nvPr/>
        </p:nvSpPr>
        <p:spPr>
          <a:xfrm>
            <a:off x="4396357" y="3802201"/>
            <a:ext cx="545911" cy="545911"/>
          </a:xfrm>
          <a:prstGeom prst="rect">
            <a:avLst/>
          </a:prstGeom>
          <a:solidFill>
            <a:srgbClr val="D6D5D5"/>
          </a:solidFill>
          <a:ln w="25400" cap="flat" cmpd="sng" algn="ctr">
            <a:noFill/>
            <a:prstDash val="solid"/>
          </a:ln>
          <a:effectLst/>
        </p:spPr>
        <p:txBody>
          <a:bodyPr lIns="91424" tIns="45713" rIns="91424" bIns="45713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3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111D84E1-E8BE-4E6F-BD81-17871AAB00E7}"/>
              </a:ext>
            </a:extLst>
          </p:cNvPr>
          <p:cNvSpPr/>
          <p:nvPr/>
        </p:nvSpPr>
        <p:spPr>
          <a:xfrm>
            <a:off x="4955916" y="3802201"/>
            <a:ext cx="5988308" cy="545911"/>
          </a:xfrm>
          <a:prstGeom prst="rect">
            <a:avLst/>
          </a:prstGeom>
          <a:solidFill>
            <a:srgbClr val="275791"/>
          </a:solidFill>
          <a:ln w="25400" cap="flat" cmpd="sng" algn="ctr">
            <a:noFill/>
            <a:prstDash val="solid"/>
          </a:ln>
          <a:effectLst/>
        </p:spPr>
        <p:txBody>
          <a:bodyPr lIns="91424" tIns="45713" rIns="91424" bIns="45713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行銷操作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(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行銷郵件、聯繫腳本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)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  <a:sym typeface="Arial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956D8679-04C9-406E-9171-0EA2286EB05D}"/>
              </a:ext>
            </a:extLst>
          </p:cNvPr>
          <p:cNvSpPr/>
          <p:nvPr/>
        </p:nvSpPr>
        <p:spPr>
          <a:xfrm>
            <a:off x="4396357" y="4936384"/>
            <a:ext cx="545911" cy="545911"/>
          </a:xfrm>
          <a:prstGeom prst="rect">
            <a:avLst/>
          </a:prstGeom>
          <a:solidFill>
            <a:srgbClr val="D6D5D5"/>
          </a:solidFill>
          <a:ln w="25400" cap="flat" cmpd="sng" algn="ctr">
            <a:noFill/>
            <a:prstDash val="solid"/>
          </a:ln>
          <a:effectLst/>
        </p:spPr>
        <p:txBody>
          <a:bodyPr lIns="91424" tIns="45713" rIns="91424" bIns="45713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4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9FACE4FE-7CA4-44A2-8F2E-F45FD15D10F1}"/>
              </a:ext>
            </a:extLst>
          </p:cNvPr>
          <p:cNvSpPr/>
          <p:nvPr/>
        </p:nvSpPr>
        <p:spPr>
          <a:xfrm>
            <a:off x="4955916" y="4936384"/>
            <a:ext cx="5988308" cy="545911"/>
          </a:xfrm>
          <a:prstGeom prst="rect">
            <a:avLst/>
          </a:prstGeom>
          <a:solidFill>
            <a:srgbClr val="275791"/>
          </a:solidFill>
          <a:ln w="25400" cap="flat" cmpd="sng" algn="ctr">
            <a:noFill/>
            <a:prstDash val="solid"/>
          </a:ln>
          <a:effectLst/>
        </p:spPr>
        <p:txBody>
          <a:bodyPr lIns="91424" tIns="45713" rIns="91424" bIns="45713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客服與業務相關功能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FEB026C4-E748-4C6F-86FE-7B4703BDC4D2}"/>
              </a:ext>
            </a:extLst>
          </p:cNvPr>
          <p:cNvSpPr/>
          <p:nvPr/>
        </p:nvSpPr>
        <p:spPr>
          <a:xfrm>
            <a:off x="4942266" y="3233147"/>
            <a:ext cx="6001957" cy="327448"/>
          </a:xfrm>
          <a:prstGeom prst="rect">
            <a:avLst/>
          </a:prstGeom>
        </p:spPr>
        <p:txBody>
          <a:bodyPr wrap="square" lIns="91424" tIns="45713" rIns="91424" bIns="45713">
            <a:spAutoFit/>
          </a:bodyPr>
          <a:lstStyle/>
          <a:p>
            <a:pPr hangingPunct="1">
              <a:lnSpc>
                <a:spcPct val="120000"/>
              </a:lnSpc>
              <a:buClr>
                <a:srgbClr val="000000"/>
              </a:buClr>
              <a:buFont typeface="Arial"/>
              <a:buNone/>
            </a:pPr>
            <a:r>
              <a:rPr lang="zh-CN" altLang="en-US" sz="1400" dirty="0">
                <a:solidFill>
                  <a:srgbClr val="27579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消費查詢功能能幫助行銷更精準的找到客戶名單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40120536-E680-447A-A837-90D948ED053E}"/>
              </a:ext>
            </a:extLst>
          </p:cNvPr>
          <p:cNvSpPr/>
          <p:nvPr/>
        </p:nvSpPr>
        <p:spPr>
          <a:xfrm>
            <a:off x="4942265" y="4356292"/>
            <a:ext cx="6001957" cy="585980"/>
          </a:xfrm>
          <a:prstGeom prst="rect">
            <a:avLst/>
          </a:prstGeom>
        </p:spPr>
        <p:txBody>
          <a:bodyPr wrap="square" lIns="91424" tIns="45713" rIns="91424" bIns="45713">
            <a:spAutoFit/>
          </a:bodyPr>
          <a:lstStyle/>
          <a:p>
            <a:pPr hangingPunct="1">
              <a:lnSpc>
                <a:spcPct val="120000"/>
              </a:lnSpc>
              <a:buClr>
                <a:srgbClr val="000000"/>
              </a:buClr>
              <a:buFont typeface="Arial"/>
              <a:buNone/>
            </a:pPr>
            <a:r>
              <a:rPr lang="zh-CN" altLang="en-US" sz="1400" dirty="0">
                <a:solidFill>
                  <a:srgbClr val="27579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點擊功能、參考操作影片，發想一下行銷功能是否能符合行銷需求，聯繫腳與售後體驗關懷有關係，可以嘗試操作看看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36CFDA99-76C3-4E7F-B491-4DE74DBCDC45}"/>
              </a:ext>
            </a:extLst>
          </p:cNvPr>
          <p:cNvSpPr/>
          <p:nvPr/>
        </p:nvSpPr>
        <p:spPr>
          <a:xfrm>
            <a:off x="4949091" y="5481099"/>
            <a:ext cx="6001957" cy="585980"/>
          </a:xfrm>
          <a:prstGeom prst="rect">
            <a:avLst/>
          </a:prstGeom>
        </p:spPr>
        <p:txBody>
          <a:bodyPr wrap="square" lIns="91424" tIns="45713" rIns="91424" bIns="45713">
            <a:spAutoFit/>
          </a:bodyPr>
          <a:lstStyle/>
          <a:p>
            <a:pPr hangingPunct="1">
              <a:lnSpc>
                <a:spcPct val="120000"/>
              </a:lnSpc>
              <a:buClr>
                <a:srgbClr val="000000"/>
              </a:buClr>
              <a:buFont typeface="Arial"/>
              <a:buNone/>
            </a:pPr>
            <a:r>
              <a:rPr lang="zh-CN" altLang="en-US" sz="1400" dirty="0">
                <a:solidFill>
                  <a:srgbClr val="27579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客服與顧客間的紀錄、業務拓展銷售通路時的溝通紀錄，是否需要留存？可以試看看記事的功能，或許能有效幫助客服及業務團隊、改善作業流程</a:t>
            </a:r>
          </a:p>
        </p:txBody>
      </p:sp>
      <p:sp>
        <p:nvSpPr>
          <p:cNvPr id="48" name="投影片編號版面配置區 47">
            <a:extLst>
              <a:ext uri="{FF2B5EF4-FFF2-40B4-BE49-F238E27FC236}">
                <a16:creationId xmlns:a16="http://schemas.microsoft.com/office/drawing/2014/main" id="{1C183B23-AC89-434A-AA63-C25BA0487F1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920130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手繪多邊形 16">
            <a:extLst>
              <a:ext uri="{FF2B5EF4-FFF2-40B4-BE49-F238E27FC236}">
                <a16:creationId xmlns:a16="http://schemas.microsoft.com/office/drawing/2014/main" id="{95289E14-5C9E-46C1-9931-DA89FE6055C6}"/>
              </a:ext>
            </a:extLst>
          </p:cNvPr>
          <p:cNvSpPr/>
          <p:nvPr/>
        </p:nvSpPr>
        <p:spPr>
          <a:xfrm rot="16200000">
            <a:off x="5213116" y="396857"/>
            <a:ext cx="4627778" cy="8063166"/>
          </a:xfrm>
          <a:custGeom>
            <a:avLst/>
            <a:gdLst>
              <a:gd name="connsiteX0" fmla="*/ 4627778 w 4627778"/>
              <a:gd name="connsiteY0" fmla="*/ 404835 h 8063166"/>
              <a:gd name="connsiteX1" fmla="*/ 4627778 w 4627778"/>
              <a:gd name="connsiteY1" fmla="*/ 7849085 h 8063166"/>
              <a:gd name="connsiteX2" fmla="*/ 4413697 w 4627778"/>
              <a:gd name="connsiteY2" fmla="*/ 8063166 h 8063166"/>
              <a:gd name="connsiteX3" fmla="*/ 214081 w 4627778"/>
              <a:gd name="connsiteY3" fmla="*/ 8063165 h 8063166"/>
              <a:gd name="connsiteX4" fmla="*/ 0 w 4627778"/>
              <a:gd name="connsiteY4" fmla="*/ 7849084 h 8063166"/>
              <a:gd name="connsiteX5" fmla="*/ 0 w 4627778"/>
              <a:gd name="connsiteY5" fmla="*/ 404835 h 8063166"/>
              <a:gd name="connsiteX6" fmla="*/ 214081 w 4627778"/>
              <a:gd name="connsiteY6" fmla="*/ 190754 h 8063166"/>
              <a:gd name="connsiteX7" fmla="*/ 4052505 w 4627778"/>
              <a:gd name="connsiteY7" fmla="*/ 190754 h 8063166"/>
              <a:gd name="connsiteX8" fmla="*/ 4163142 w 4627778"/>
              <a:gd name="connsiteY8" fmla="*/ 0 h 8063166"/>
              <a:gd name="connsiteX9" fmla="*/ 4273779 w 4627778"/>
              <a:gd name="connsiteY9" fmla="*/ 190754 h 8063166"/>
              <a:gd name="connsiteX10" fmla="*/ 4413698 w 4627778"/>
              <a:gd name="connsiteY10" fmla="*/ 190754 h 8063166"/>
              <a:gd name="connsiteX11" fmla="*/ 4627778 w 4627778"/>
              <a:gd name="connsiteY11" fmla="*/ 404835 h 806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27778" h="8063166">
                <a:moveTo>
                  <a:pt x="4627778" y="404835"/>
                </a:moveTo>
                <a:lnTo>
                  <a:pt x="4627778" y="7849085"/>
                </a:lnTo>
                <a:cubicBezTo>
                  <a:pt x="4627778" y="7967319"/>
                  <a:pt x="4531931" y="8063166"/>
                  <a:pt x="4413697" y="8063166"/>
                </a:cubicBezTo>
                <a:lnTo>
                  <a:pt x="214081" y="8063165"/>
                </a:lnTo>
                <a:cubicBezTo>
                  <a:pt x="95847" y="8063165"/>
                  <a:pt x="0" y="7967318"/>
                  <a:pt x="0" y="7849084"/>
                </a:cubicBezTo>
                <a:lnTo>
                  <a:pt x="0" y="404835"/>
                </a:lnTo>
                <a:cubicBezTo>
                  <a:pt x="0" y="286601"/>
                  <a:pt x="95847" y="190754"/>
                  <a:pt x="214081" y="190754"/>
                </a:cubicBezTo>
                <a:lnTo>
                  <a:pt x="4052505" y="190754"/>
                </a:lnTo>
                <a:lnTo>
                  <a:pt x="4163142" y="0"/>
                </a:lnTo>
                <a:lnTo>
                  <a:pt x="4273779" y="190754"/>
                </a:lnTo>
                <a:lnTo>
                  <a:pt x="4413698" y="190754"/>
                </a:lnTo>
                <a:cubicBezTo>
                  <a:pt x="4531932" y="190754"/>
                  <a:pt x="4627779" y="286601"/>
                  <a:pt x="4627778" y="404835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TW" alt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DB39DAA-DC14-4F50-AD75-F296DAF52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導入舊資料</a:t>
            </a:r>
            <a:r>
              <a:rPr lang="en-US" altLang="zh-TW" dirty="0"/>
              <a:t>(</a:t>
            </a:r>
            <a:r>
              <a:rPr lang="zh-TW" altLang="en-US" dirty="0"/>
              <a:t>顧客資料、訂單資料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Google Shape;336;p5">
            <a:extLst>
              <a:ext uri="{FF2B5EF4-FFF2-40B4-BE49-F238E27FC236}">
                <a16:creationId xmlns:a16="http://schemas.microsoft.com/office/drawing/2014/main" id="{9E541D59-EED8-48CC-823A-13C459E2AD8A}"/>
              </a:ext>
            </a:extLst>
          </p:cNvPr>
          <p:cNvSpPr txBox="1"/>
          <p:nvPr/>
        </p:nvSpPr>
        <p:spPr>
          <a:xfrm>
            <a:off x="576788" y="1014863"/>
            <a:ext cx="1071154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r>
              <a:rPr lang="zh-TW" altLang="en-US" sz="1800" b="0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目前為測試階段，準備匯入的資料不用太多，目的是為了確認資料呈現在系統中的長相</a:t>
            </a:r>
            <a:endParaRPr lang="en-US" altLang="zh-TW" sz="1800" b="0" i="0" u="none" strike="noStrike" cap="none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r>
              <a:rPr lang="zh-TW" altLang="en-US" sz="1800" b="1" i="0" u="none" strike="noStrike" cap="none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請準備：近一個月的顧客資料、訂單資料</a:t>
            </a:r>
            <a:r>
              <a:rPr lang="en-US" altLang="zh-TW" sz="1800" b="1" i="0" u="none" strike="noStrike" cap="none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Excel</a:t>
            </a:r>
            <a:r>
              <a:rPr lang="zh-TW" altLang="en-US" sz="1800" b="1" i="0" u="none" strike="noStrike" cap="none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檔案</a:t>
            </a:r>
            <a:endParaRPr lang="en-US" altLang="zh-TW" sz="1800" b="1"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r>
              <a:rPr lang="zh-TW" altLang="en-US" sz="1800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檔案準備好了，可以開始進行資料匯入！</a:t>
            </a:r>
            <a:endParaRPr lang="en-US" altLang="zh-TW" sz="1800" i="0" u="none" strike="noStrike" cap="none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lang="en-US" altLang="zh-TW" sz="1800" i="0" u="none" strike="noStrike" cap="none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" name="圓角矩形 9">
            <a:extLst>
              <a:ext uri="{FF2B5EF4-FFF2-40B4-BE49-F238E27FC236}">
                <a16:creationId xmlns:a16="http://schemas.microsoft.com/office/drawing/2014/main" id="{CBD844B9-C8DD-47F4-B0F2-6FBD5686F827}"/>
              </a:ext>
            </a:extLst>
          </p:cNvPr>
          <p:cNvSpPr/>
          <p:nvPr/>
        </p:nvSpPr>
        <p:spPr>
          <a:xfrm>
            <a:off x="1185863" y="2114550"/>
            <a:ext cx="2214563" cy="82867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 </a:t>
            </a:r>
            <a:r>
              <a:rPr kumimoji="1" lang="zh-TW" altLang="en-US" sz="1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匯入客戶資料</a:t>
            </a:r>
          </a:p>
        </p:txBody>
      </p:sp>
      <p:cxnSp>
        <p:nvCxnSpPr>
          <p:cNvPr id="6" name="直線箭頭接點 11">
            <a:extLst>
              <a:ext uri="{FF2B5EF4-FFF2-40B4-BE49-F238E27FC236}">
                <a16:creationId xmlns:a16="http://schemas.microsoft.com/office/drawing/2014/main" id="{323B18A2-4044-458C-8FEB-589564584FF2}"/>
              </a:ext>
            </a:extLst>
          </p:cNvPr>
          <p:cNvCxnSpPr/>
          <p:nvPr/>
        </p:nvCxnSpPr>
        <p:spPr>
          <a:xfrm>
            <a:off x="2293144" y="2943225"/>
            <a:ext cx="0" cy="657225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圓角矩形 12">
            <a:extLst>
              <a:ext uri="{FF2B5EF4-FFF2-40B4-BE49-F238E27FC236}">
                <a16:creationId xmlns:a16="http://schemas.microsoft.com/office/drawing/2014/main" id="{4C6EA925-7431-4C1A-9F8E-FFF577C2DD55}"/>
              </a:ext>
            </a:extLst>
          </p:cNvPr>
          <p:cNvSpPr/>
          <p:nvPr/>
        </p:nvSpPr>
        <p:spPr>
          <a:xfrm>
            <a:off x="1185863" y="3657600"/>
            <a:ext cx="2214563" cy="828675"/>
          </a:xfrm>
          <a:prstGeom prst="roundRect">
            <a:avLst/>
          </a:prstGeom>
          <a:solidFill>
            <a:srgbClr val="52F44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 </a:t>
            </a:r>
            <a:r>
              <a:rPr kumimoji="1" lang="zh-TW" altLang="en-US" sz="1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匯入訂單資料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72DEFC2D-198F-4FA2-800C-808B55892A51}"/>
              </a:ext>
            </a:extLst>
          </p:cNvPr>
          <p:cNvSpPr txBox="1"/>
          <p:nvPr/>
        </p:nvSpPr>
        <p:spPr>
          <a:xfrm>
            <a:off x="3785665" y="3013142"/>
            <a:ext cx="76827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TW" altLang="en-US" dirty="0"/>
              <a:t>建議</a:t>
            </a:r>
            <a:r>
              <a:rPr kumimoji="1" lang="zh-TW" altLang="en-US" b="1" dirty="0"/>
              <a:t>必要欄位</a:t>
            </a:r>
            <a:r>
              <a:rPr kumimoji="1" lang="zh-TW" altLang="en-US" dirty="0"/>
              <a:t>：</a:t>
            </a:r>
            <a:r>
              <a:rPr kumimoji="1" lang="zh-TW" altLang="en-US" dirty="0">
                <a:solidFill>
                  <a:srgbClr val="FF0000"/>
                </a:solidFill>
              </a:rPr>
              <a:t>客戶編號、姓名</a:t>
            </a:r>
            <a:r>
              <a:rPr kumimoji="1" lang="zh-TW" altLang="en-US" dirty="0"/>
              <a:t>、聯絡資訊</a:t>
            </a:r>
            <a:endParaRPr kumimoji="1"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TW" altLang="en-US" dirty="0"/>
              <a:t>如果您的</a:t>
            </a:r>
            <a:r>
              <a:rPr kumimoji="1" lang="en-US" altLang="zh-TW" dirty="0"/>
              <a:t>ERP</a:t>
            </a:r>
            <a:r>
              <a:rPr kumimoji="1" lang="zh-TW" altLang="en-US" dirty="0"/>
              <a:t>無法匯出單獨的顧客資料，只有訂單</a:t>
            </a:r>
            <a:r>
              <a:rPr kumimoji="1" lang="en-US" altLang="zh-TW" dirty="0"/>
              <a:t>(</a:t>
            </a:r>
            <a:r>
              <a:rPr kumimoji="1" lang="zh-TW" altLang="en-US" dirty="0"/>
              <a:t>含顧客資料</a:t>
            </a:r>
            <a:r>
              <a:rPr kumimoji="1" lang="en-US" altLang="zh-TW" dirty="0"/>
              <a:t>)</a:t>
            </a:r>
            <a:r>
              <a:rPr kumimoji="1" lang="zh-TW" altLang="en-US" dirty="0"/>
              <a:t>，請擷取與顧客資料相關的欄位複製到另外一個</a:t>
            </a:r>
            <a:r>
              <a:rPr kumimoji="1" lang="en-US" altLang="zh-TW" dirty="0"/>
              <a:t>Excel</a:t>
            </a:r>
            <a:r>
              <a:rPr kumimoji="1" lang="zh-TW" altLang="en-US" dirty="0"/>
              <a:t>中，要匯入到</a:t>
            </a:r>
            <a:r>
              <a:rPr kumimoji="1" lang="en-US" altLang="zh-TW" dirty="0"/>
              <a:t>CRM</a:t>
            </a:r>
            <a:r>
              <a:rPr kumimoji="1" lang="zh-TW" altLang="en-US" dirty="0"/>
              <a:t>的顧客資料檔案中，請勿有與訂單相關的資訊</a:t>
            </a:r>
            <a:endParaRPr kumimoji="1"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TW" altLang="en-US" dirty="0"/>
              <a:t>整理好檔案之後，可以執行匯入</a:t>
            </a:r>
            <a:endParaRPr kumimoji="1"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TW" altLang="en-US" b="1" dirty="0">
                <a:solidFill>
                  <a:srgbClr val="0432FF"/>
                </a:solidFill>
              </a:rPr>
              <a:t>路徑：客戶→功能選單→客戶匯入</a:t>
            </a:r>
            <a:endParaRPr kumimoji="1" lang="en-US" altLang="zh-TW" b="1" dirty="0">
              <a:solidFill>
                <a:srgbClr val="0432FF"/>
              </a:solidFill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2CBF1202-FA2B-438F-AB26-1ED93AA4E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077" y="4863871"/>
            <a:ext cx="7595880" cy="1512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7821CA13-10AF-4ECD-8322-B3B5A1EBBC5E}"/>
              </a:ext>
            </a:extLst>
          </p:cNvPr>
          <p:cNvSpPr/>
          <p:nvPr/>
        </p:nvSpPr>
        <p:spPr>
          <a:xfrm>
            <a:off x="3829077" y="6102849"/>
            <a:ext cx="1153889" cy="273022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47EDBED8-BCA2-481E-8736-DC5F6FD27E21}"/>
              </a:ext>
            </a:extLst>
          </p:cNvPr>
          <p:cNvSpPr/>
          <p:nvPr/>
        </p:nvSpPr>
        <p:spPr>
          <a:xfrm>
            <a:off x="8996517" y="4912072"/>
            <a:ext cx="820471" cy="262933"/>
          </a:xfrm>
          <a:prstGeom prst="round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D3E61CB1-9C47-4896-948C-F90E2398D103}"/>
              </a:ext>
            </a:extLst>
          </p:cNvPr>
          <p:cNvSpPr/>
          <p:nvPr/>
        </p:nvSpPr>
        <p:spPr>
          <a:xfrm>
            <a:off x="8996518" y="5223207"/>
            <a:ext cx="820471" cy="262933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0" name="投影片編號版面配置區 29">
            <a:extLst>
              <a:ext uri="{FF2B5EF4-FFF2-40B4-BE49-F238E27FC236}">
                <a16:creationId xmlns:a16="http://schemas.microsoft.com/office/drawing/2014/main" id="{FB676D90-4369-44D7-95C1-516FA540BE3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6</a:t>
            </a:fld>
            <a:endParaRPr lang="en-US" altLang="zh-TW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0186BBF-3EA3-43A1-9449-0E99090511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896"/>
          <a:stretch/>
        </p:blipFill>
        <p:spPr>
          <a:xfrm>
            <a:off x="3829078" y="2159662"/>
            <a:ext cx="7369754" cy="87205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5714110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2956C72-F365-479D-BAD4-51A152C56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108" y="1060328"/>
            <a:ext cx="8852355" cy="473734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1608CDE-1471-4203-B195-36CC5063A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顧客資料匯入操作說明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D7E6447-5BB6-46F7-8E90-7ACD4DF8E0D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7</a:t>
            </a:fld>
            <a:endParaRPr lang="en-US" altLang="zh-TW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EBB3177-2D29-483D-B111-A92908E96DB3}"/>
              </a:ext>
            </a:extLst>
          </p:cNvPr>
          <p:cNvSpPr/>
          <p:nvPr/>
        </p:nvSpPr>
        <p:spPr>
          <a:xfrm>
            <a:off x="7172444" y="2760205"/>
            <a:ext cx="1871256" cy="266731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" name="圓角矩形圖說文字 6">
            <a:extLst>
              <a:ext uri="{FF2B5EF4-FFF2-40B4-BE49-F238E27FC236}">
                <a16:creationId xmlns:a16="http://schemas.microsoft.com/office/drawing/2014/main" id="{C5A8545F-32C1-405D-8375-4670A7FB1ABE}"/>
              </a:ext>
            </a:extLst>
          </p:cNvPr>
          <p:cNvSpPr/>
          <p:nvPr/>
        </p:nvSpPr>
        <p:spPr>
          <a:xfrm>
            <a:off x="7569849" y="2146151"/>
            <a:ext cx="1076445" cy="497711"/>
          </a:xfrm>
          <a:prstGeom prst="wedgeRoundRectCallout">
            <a:avLst>
              <a:gd name="adj1" fmla="val -20833"/>
              <a:gd name="adj2" fmla="val 74128"/>
              <a:gd name="adj3" fmla="val 16667"/>
            </a:avLst>
          </a:prstGeom>
          <a:solidFill>
            <a:srgbClr val="00A2FF"/>
          </a:solidFill>
          <a:ln w="25400" cap="flat" cmpd="sng" algn="ctr">
            <a:solidFill>
              <a:srgbClr val="00A2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1.</a:t>
            </a:r>
            <a:r>
              <a:rPr kumimoji="1" lang="zh-TW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請選擇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29C870F7-AA5F-44A9-A41B-F449D862867F}"/>
              </a:ext>
            </a:extLst>
          </p:cNvPr>
          <p:cNvSpPr/>
          <p:nvPr/>
        </p:nvSpPr>
        <p:spPr>
          <a:xfrm>
            <a:off x="2659448" y="3361314"/>
            <a:ext cx="1010096" cy="351986"/>
          </a:xfrm>
          <a:prstGeom prst="round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圓角矩形圖說文字 23">
            <a:extLst>
              <a:ext uri="{FF2B5EF4-FFF2-40B4-BE49-F238E27FC236}">
                <a16:creationId xmlns:a16="http://schemas.microsoft.com/office/drawing/2014/main" id="{D53AB847-843F-44C9-80CA-404C6BD9883A}"/>
              </a:ext>
            </a:extLst>
          </p:cNvPr>
          <p:cNvSpPr/>
          <p:nvPr/>
        </p:nvSpPr>
        <p:spPr>
          <a:xfrm>
            <a:off x="1356321" y="3659077"/>
            <a:ext cx="1174831" cy="497711"/>
          </a:xfrm>
          <a:prstGeom prst="wedgeRoundRectCallout">
            <a:avLst>
              <a:gd name="adj1" fmla="val 60077"/>
              <a:gd name="adj2" fmla="val -45566"/>
              <a:gd name="adj3" fmla="val 16667"/>
            </a:avLst>
          </a:prstGeom>
          <a:solidFill>
            <a:srgbClr val="00A2FF"/>
          </a:solidFill>
          <a:ln w="25400" cap="flat" cmpd="sng" algn="ctr">
            <a:solidFill>
              <a:srgbClr val="00A2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2.</a:t>
            </a:r>
            <a:r>
              <a:rPr kumimoji="1" lang="zh-TW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選擇檔案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ADAE1F0-93B9-44DF-B235-5E06B91E53AC}"/>
              </a:ext>
            </a:extLst>
          </p:cNvPr>
          <p:cNvSpPr/>
          <p:nvPr/>
        </p:nvSpPr>
        <p:spPr>
          <a:xfrm>
            <a:off x="2659448" y="5443544"/>
            <a:ext cx="1010096" cy="351987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3" name="圓角矩形圖說文字 31">
            <a:extLst>
              <a:ext uri="{FF2B5EF4-FFF2-40B4-BE49-F238E27FC236}">
                <a16:creationId xmlns:a16="http://schemas.microsoft.com/office/drawing/2014/main" id="{70F59437-555D-438F-9BBB-B3452EF5491E}"/>
              </a:ext>
            </a:extLst>
          </p:cNvPr>
          <p:cNvSpPr/>
          <p:nvPr/>
        </p:nvSpPr>
        <p:spPr>
          <a:xfrm>
            <a:off x="2240293" y="5943538"/>
            <a:ext cx="1174831" cy="497711"/>
          </a:xfrm>
          <a:prstGeom prst="wedgeRoundRectCallout">
            <a:avLst>
              <a:gd name="adj1" fmla="val 23449"/>
              <a:gd name="adj2" fmla="val -77035"/>
              <a:gd name="adj3" fmla="val 16667"/>
            </a:avLst>
          </a:prstGeom>
          <a:solidFill>
            <a:srgbClr val="00A2FF"/>
          </a:solidFill>
          <a:ln w="25400" cap="flat" cmpd="sng" algn="ctr">
            <a:solidFill>
              <a:srgbClr val="00A2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4.</a:t>
            </a:r>
            <a:r>
              <a:rPr kumimoji="1" lang="zh-TW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按下上傳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2BE59267-9780-4FB3-ACD9-6ABBAC6D0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842" y="3143279"/>
            <a:ext cx="5478568" cy="344383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cxnSp>
        <p:nvCxnSpPr>
          <p:cNvPr id="16" name="直線箭頭接點 26">
            <a:extLst>
              <a:ext uri="{FF2B5EF4-FFF2-40B4-BE49-F238E27FC236}">
                <a16:creationId xmlns:a16="http://schemas.microsoft.com/office/drawing/2014/main" id="{0874BF4A-C768-4780-A2DB-68EC4C9D0514}"/>
              </a:ext>
            </a:extLst>
          </p:cNvPr>
          <p:cNvCxnSpPr/>
          <p:nvPr/>
        </p:nvCxnSpPr>
        <p:spPr>
          <a:xfrm>
            <a:off x="3669544" y="3537307"/>
            <a:ext cx="1260000" cy="0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 w="lg" len="lg"/>
          </a:ln>
          <a:effectLst/>
        </p:spPr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98370EFB-D14E-4E05-A3DE-FE40A32615BB}"/>
              </a:ext>
            </a:extLst>
          </p:cNvPr>
          <p:cNvSpPr/>
          <p:nvPr/>
        </p:nvSpPr>
        <p:spPr>
          <a:xfrm>
            <a:off x="6441897" y="3907933"/>
            <a:ext cx="3821986" cy="242827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8" name="圓角矩形圖說文字 28">
            <a:extLst>
              <a:ext uri="{FF2B5EF4-FFF2-40B4-BE49-F238E27FC236}">
                <a16:creationId xmlns:a16="http://schemas.microsoft.com/office/drawing/2014/main" id="{E77D39DB-3B4E-4C20-97CA-E46222724D56}"/>
              </a:ext>
            </a:extLst>
          </p:cNvPr>
          <p:cNvSpPr/>
          <p:nvPr/>
        </p:nvSpPr>
        <p:spPr>
          <a:xfrm>
            <a:off x="7393702" y="4280625"/>
            <a:ext cx="1918376" cy="497711"/>
          </a:xfrm>
          <a:prstGeom prst="wedgeRoundRectCallout">
            <a:avLst>
              <a:gd name="adj1" fmla="val 22178"/>
              <a:gd name="adj2" fmla="val -77034"/>
              <a:gd name="adj3" fmla="val 16667"/>
            </a:avLst>
          </a:prstGeom>
          <a:solidFill>
            <a:srgbClr val="00A2FF"/>
          </a:solidFill>
          <a:ln w="25400" cap="flat" cmpd="sng" algn="ctr">
            <a:solidFill>
              <a:srgbClr val="00A2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3.</a:t>
            </a:r>
            <a:r>
              <a:rPr kumimoji="1" lang="zh-TW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選擇要匯入的檔案</a:t>
            </a:r>
          </a:p>
        </p:txBody>
      </p:sp>
      <p:sp>
        <p:nvSpPr>
          <p:cNvPr id="19" name="爆炸 2 7">
            <a:extLst>
              <a:ext uri="{FF2B5EF4-FFF2-40B4-BE49-F238E27FC236}">
                <a16:creationId xmlns:a16="http://schemas.microsoft.com/office/drawing/2014/main" id="{4EB9D7D6-ACAC-444E-8A71-449B132045BE}"/>
              </a:ext>
            </a:extLst>
          </p:cNvPr>
          <p:cNvSpPr/>
          <p:nvPr/>
        </p:nvSpPr>
        <p:spPr>
          <a:xfrm rot="3090735">
            <a:off x="7224234" y="1612221"/>
            <a:ext cx="748713" cy="748713"/>
          </a:xfrm>
          <a:prstGeom prst="irregularSeal2">
            <a:avLst/>
          </a:prstGeom>
          <a:gradFill rotWithShape="1">
            <a:gsLst>
              <a:gs pos="0">
                <a:srgbClr val="FAE232">
                  <a:tint val="50000"/>
                  <a:satMod val="300000"/>
                </a:srgbClr>
              </a:gs>
              <a:gs pos="35000">
                <a:srgbClr val="FAE232">
                  <a:tint val="37000"/>
                  <a:satMod val="300000"/>
                </a:srgbClr>
              </a:gs>
              <a:gs pos="100000">
                <a:srgbClr val="FAE23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AE23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1" lang="zh-TW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8A94D5C1-1EF4-49E4-9FDE-ADCC335EB2F2}"/>
              </a:ext>
            </a:extLst>
          </p:cNvPr>
          <p:cNvSpPr txBox="1"/>
          <p:nvPr/>
        </p:nvSpPr>
        <p:spPr>
          <a:xfrm>
            <a:off x="7263120" y="1794026"/>
            <a:ext cx="6134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1">
              <a:buClr>
                <a:srgbClr val="000000"/>
              </a:buClr>
              <a:buFont typeface="Arial"/>
              <a:buNone/>
            </a:pPr>
            <a:r>
              <a:rPr kumimoji="1" lang="zh-TW" altLang="en-US" sz="1400" b="1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精準</a:t>
            </a:r>
          </a:p>
        </p:txBody>
      </p:sp>
    </p:spTree>
    <p:extLst>
      <p:ext uri="{BB962C8B-B14F-4D97-AF65-F5344CB8AC3E}">
        <p14:creationId xmlns:p14="http://schemas.microsoft.com/office/powerpoint/2010/main" val="159422906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F88D3E2-6D66-4EBE-A205-2CEA70BC3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匯入資料</a:t>
            </a:r>
            <a:r>
              <a:rPr lang="en-US" altLang="zh-TW" dirty="0"/>
              <a:t>_</a:t>
            </a:r>
            <a:r>
              <a:rPr lang="zh-TW" altLang="en-US" dirty="0"/>
              <a:t>欄位對應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A1E17FC-D77A-4611-A16B-A763B461926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8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C15AAE7-E5D1-401E-8C97-1F685D677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362" y="1403979"/>
            <a:ext cx="5702593" cy="475639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FB2EABCF-2AC7-4034-A0F2-998FD327901F}"/>
              </a:ext>
            </a:extLst>
          </p:cNvPr>
          <p:cNvSpPr txBox="1"/>
          <p:nvPr/>
        </p:nvSpPr>
        <p:spPr>
          <a:xfrm>
            <a:off x="6860613" y="1266003"/>
            <a:ext cx="482981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1">
              <a:buClr>
                <a:srgbClr val="000000"/>
              </a:buClr>
              <a:buFont typeface="Arial"/>
              <a:buNone/>
            </a:pPr>
            <a:r>
              <a:rPr kumimoji="1" lang="zh-TW" altLang="en-US" sz="1400" b="1" dirty="0">
                <a:latin typeface="Arial"/>
                <a:cs typeface="Arial"/>
                <a:sym typeface="Arial"/>
              </a:rPr>
              <a:t>說明：</a:t>
            </a:r>
            <a:endParaRPr kumimoji="1" lang="en-US" altLang="zh-TW" sz="1400" b="1" dirty="0">
              <a:latin typeface="Arial"/>
              <a:cs typeface="Arial"/>
              <a:sym typeface="Arial"/>
            </a:endParaRPr>
          </a:p>
          <a:p>
            <a:pPr marL="342900" indent="-342900" hangingPunct="1">
              <a:buClr>
                <a:srgbClr val="000000"/>
              </a:buClr>
              <a:buFont typeface="+mj-lt"/>
              <a:buAutoNum type="arabicPeriod"/>
            </a:pPr>
            <a:r>
              <a:rPr kumimoji="1" lang="zh-TW" altLang="en-US" sz="1400" dirty="0">
                <a:latin typeface="Arial"/>
                <a:cs typeface="Arial"/>
                <a:sym typeface="Arial"/>
              </a:rPr>
              <a:t>一開始跳出自訂欄位對應視窗，應該都是請選擇，請使用者自行拉選欄位對應</a:t>
            </a:r>
            <a:endParaRPr kumimoji="1" lang="en-US" altLang="zh-TW" sz="1400" dirty="0">
              <a:latin typeface="Arial"/>
              <a:cs typeface="Arial"/>
              <a:sym typeface="Arial"/>
            </a:endParaRPr>
          </a:p>
          <a:p>
            <a:pPr marL="342900" indent="-342900" hangingPunct="1">
              <a:buClr>
                <a:srgbClr val="000000"/>
              </a:buClr>
              <a:buFont typeface="+mj-lt"/>
              <a:buAutoNum type="arabicPeriod"/>
            </a:pPr>
            <a:r>
              <a:rPr kumimoji="1" lang="zh-TW" altLang="en-US" sz="1400" dirty="0">
                <a:latin typeface="Arial"/>
                <a:cs typeface="Arial"/>
                <a:sym typeface="Arial"/>
              </a:rPr>
              <a:t>如果找不到對應選項，可將選單拉到最底，選擇「加到客戶擴充欄位」，匯入時系統會直接新增此欄位</a:t>
            </a:r>
            <a:endParaRPr kumimoji="1" lang="en-US" altLang="zh-TW" sz="1400" dirty="0">
              <a:latin typeface="Arial"/>
              <a:cs typeface="Arial"/>
              <a:sym typeface="Arial"/>
            </a:endParaRPr>
          </a:p>
          <a:p>
            <a:pPr marL="342900" indent="-342900" hangingPunct="1">
              <a:buClr>
                <a:srgbClr val="000000"/>
              </a:buClr>
              <a:buFont typeface="+mj-lt"/>
              <a:buAutoNum type="arabicPeriod"/>
            </a:pPr>
            <a:r>
              <a:rPr kumimoji="1" lang="zh-TW" altLang="en-US" sz="1400" dirty="0">
                <a:latin typeface="Arial"/>
                <a:cs typeface="Arial"/>
                <a:sym typeface="Arial"/>
              </a:rPr>
              <a:t>系統欄位是哪一些，可以回到系統內，新增一筆客戶資料，可參考新增畫面</a:t>
            </a:r>
            <a:r>
              <a:rPr kumimoji="1" lang="en-US" altLang="zh-TW" sz="1400" dirty="0">
                <a:latin typeface="Arial"/>
                <a:cs typeface="Arial"/>
                <a:sym typeface="Arial"/>
              </a:rPr>
              <a:t> (</a:t>
            </a:r>
            <a:r>
              <a:rPr kumimoji="1" lang="zh-TW" altLang="en-US" sz="1400" dirty="0">
                <a:latin typeface="Arial"/>
                <a:cs typeface="Arial"/>
                <a:sym typeface="Arial"/>
              </a:rPr>
              <a:t>如下圖</a:t>
            </a:r>
            <a:r>
              <a:rPr kumimoji="1" lang="en-US" altLang="zh-TW" sz="1400" dirty="0">
                <a:latin typeface="Arial"/>
                <a:cs typeface="Arial"/>
                <a:sym typeface="Arial"/>
              </a:rPr>
              <a:t>)</a:t>
            </a:r>
            <a:r>
              <a:rPr kumimoji="1" lang="zh-TW" altLang="en-US" sz="1400" dirty="0">
                <a:latin typeface="Arial"/>
                <a:cs typeface="Arial"/>
                <a:sym typeface="Arial"/>
              </a:rPr>
              <a:t> </a:t>
            </a:r>
            <a:endParaRPr kumimoji="1" lang="en-US" altLang="zh-TW" sz="1400" dirty="0">
              <a:latin typeface="Arial"/>
              <a:cs typeface="Arial"/>
              <a:sym typeface="Arial"/>
            </a:endParaRPr>
          </a:p>
          <a:p>
            <a:pPr marL="342900" indent="-342900" hangingPunct="1">
              <a:buClr>
                <a:srgbClr val="000000"/>
              </a:buClr>
              <a:buFont typeface="+mj-lt"/>
              <a:buAutoNum type="arabicPeriod"/>
            </a:pPr>
            <a:endParaRPr kumimoji="1" lang="en-US" altLang="zh-TW" sz="1400" dirty="0">
              <a:latin typeface="Arial"/>
              <a:cs typeface="Arial"/>
              <a:sym typeface="Arial"/>
            </a:endParaRPr>
          </a:p>
          <a:p>
            <a:pPr marL="342900" indent="-342900" hangingPunct="1">
              <a:buClr>
                <a:srgbClr val="000000"/>
              </a:buClr>
              <a:buFont typeface="+mj-lt"/>
              <a:buAutoNum type="arabicPeriod"/>
            </a:pPr>
            <a:endParaRPr kumimoji="1" lang="en-US" altLang="zh-TW" sz="1400" dirty="0">
              <a:latin typeface="Arial"/>
              <a:cs typeface="Arial"/>
              <a:sym typeface="Arial"/>
            </a:endParaRPr>
          </a:p>
          <a:p>
            <a:pPr marL="342900" indent="-342900" hangingPunct="1">
              <a:buClr>
                <a:srgbClr val="000000"/>
              </a:buClr>
              <a:buFont typeface="+mj-lt"/>
              <a:buAutoNum type="arabicPeriod"/>
            </a:pPr>
            <a:endParaRPr kumimoji="1" lang="en-US" altLang="zh-TW" sz="1400" dirty="0">
              <a:latin typeface="Arial"/>
              <a:cs typeface="Arial"/>
              <a:sym typeface="Arial"/>
            </a:endParaRPr>
          </a:p>
          <a:p>
            <a:pPr marL="342900" indent="-342900" hangingPunct="1">
              <a:buClr>
                <a:srgbClr val="000000"/>
              </a:buClr>
              <a:buFont typeface="+mj-lt"/>
              <a:buAutoNum type="arabicPeriod"/>
            </a:pPr>
            <a:endParaRPr kumimoji="1" lang="en-US" altLang="zh-TW" sz="1400" dirty="0">
              <a:latin typeface="Arial"/>
              <a:cs typeface="Arial"/>
              <a:sym typeface="Arial"/>
            </a:endParaRPr>
          </a:p>
          <a:p>
            <a:pPr marL="342900" indent="-342900" hangingPunct="1">
              <a:buClr>
                <a:srgbClr val="000000"/>
              </a:buClr>
              <a:buFont typeface="+mj-lt"/>
              <a:buAutoNum type="arabicPeriod"/>
            </a:pPr>
            <a:endParaRPr kumimoji="1" lang="en-US" altLang="zh-TW" sz="1400" dirty="0">
              <a:latin typeface="Arial"/>
              <a:cs typeface="Arial"/>
              <a:sym typeface="Arial"/>
            </a:endParaRPr>
          </a:p>
          <a:p>
            <a:pPr marL="342900" indent="-342900" hangingPunct="1">
              <a:buClr>
                <a:srgbClr val="000000"/>
              </a:buClr>
              <a:buFont typeface="+mj-lt"/>
              <a:buAutoNum type="arabicPeriod"/>
            </a:pPr>
            <a:endParaRPr kumimoji="1" lang="en-US" altLang="zh-TW" sz="1400" dirty="0">
              <a:latin typeface="Arial"/>
              <a:cs typeface="Arial"/>
              <a:sym typeface="Arial"/>
            </a:endParaRPr>
          </a:p>
          <a:p>
            <a:pPr marL="342900" indent="-342900" hangingPunct="1">
              <a:buClr>
                <a:srgbClr val="000000"/>
              </a:buClr>
              <a:buFont typeface="+mj-lt"/>
              <a:buAutoNum type="arabicPeriod"/>
            </a:pPr>
            <a:endParaRPr kumimoji="1" lang="en-US" altLang="zh-TW" sz="1400" dirty="0">
              <a:latin typeface="Arial"/>
              <a:cs typeface="Arial"/>
              <a:sym typeface="Arial"/>
            </a:endParaRPr>
          </a:p>
          <a:p>
            <a:pPr marL="342900" indent="-342900" hangingPunct="1">
              <a:buClr>
                <a:srgbClr val="000000"/>
              </a:buClr>
              <a:buFont typeface="+mj-lt"/>
              <a:buAutoNum type="arabicPeriod"/>
            </a:pPr>
            <a:endParaRPr kumimoji="1" lang="en-US" altLang="zh-TW" sz="1400" dirty="0">
              <a:latin typeface="Arial"/>
              <a:cs typeface="Arial"/>
              <a:sym typeface="Arial"/>
            </a:endParaRPr>
          </a:p>
          <a:p>
            <a:pPr marL="342900" indent="-342900" hangingPunct="1">
              <a:buClr>
                <a:srgbClr val="000000"/>
              </a:buClr>
              <a:buFont typeface="+mj-lt"/>
              <a:buAutoNum type="arabicPeriod"/>
            </a:pPr>
            <a:endParaRPr kumimoji="1" lang="en-US" altLang="zh-TW" sz="1400" dirty="0">
              <a:latin typeface="Arial"/>
              <a:cs typeface="Arial"/>
              <a:sym typeface="Arial"/>
            </a:endParaRPr>
          </a:p>
          <a:p>
            <a:pPr marL="342900" indent="-342900" hangingPunct="1">
              <a:buClr>
                <a:srgbClr val="000000"/>
              </a:buClr>
              <a:buFont typeface="+mj-lt"/>
              <a:buAutoNum type="arabicPeriod"/>
            </a:pPr>
            <a:endParaRPr kumimoji="1" lang="en-US" altLang="zh-TW" sz="1400" dirty="0">
              <a:latin typeface="Arial"/>
              <a:cs typeface="Arial"/>
              <a:sym typeface="Arial"/>
            </a:endParaRPr>
          </a:p>
          <a:p>
            <a:pPr marL="342900" indent="-342900" hangingPunct="1">
              <a:buClr>
                <a:srgbClr val="000000"/>
              </a:buClr>
              <a:buFont typeface="+mj-lt"/>
              <a:buAutoNum type="arabicPeriod"/>
            </a:pPr>
            <a:endParaRPr kumimoji="1" lang="en-US" altLang="zh-TW" sz="1400" dirty="0">
              <a:latin typeface="Arial"/>
              <a:cs typeface="Arial"/>
              <a:sym typeface="Arial"/>
            </a:endParaRPr>
          </a:p>
          <a:p>
            <a:pPr marL="342900" indent="-342900" hangingPunct="1">
              <a:buClr>
                <a:srgbClr val="000000"/>
              </a:buClr>
              <a:buFont typeface="+mj-lt"/>
              <a:buAutoNum type="arabicPeriod"/>
            </a:pPr>
            <a:endParaRPr kumimoji="1" lang="en-US" altLang="zh-TW" sz="1400" dirty="0">
              <a:latin typeface="Arial"/>
              <a:cs typeface="Arial"/>
              <a:sym typeface="Arial"/>
            </a:endParaRPr>
          </a:p>
          <a:p>
            <a:pPr marL="342900" indent="-342900" hangingPunct="1">
              <a:buClr>
                <a:srgbClr val="000000"/>
              </a:buClr>
              <a:buFont typeface="+mj-lt"/>
              <a:buAutoNum type="arabicPeriod"/>
            </a:pPr>
            <a:endParaRPr kumimoji="1" lang="en-US" altLang="zh-TW" sz="1400" dirty="0">
              <a:latin typeface="Arial"/>
              <a:cs typeface="Arial"/>
              <a:sym typeface="Arial"/>
            </a:endParaRPr>
          </a:p>
          <a:p>
            <a:pPr marL="342900" indent="-342900" hangingPunct="1">
              <a:buClr>
                <a:srgbClr val="000000"/>
              </a:buClr>
              <a:buFont typeface="+mj-lt"/>
              <a:buAutoNum type="arabicPeriod"/>
            </a:pPr>
            <a:endParaRPr kumimoji="1" lang="en-US" altLang="zh-TW" sz="1400" dirty="0">
              <a:latin typeface="Arial"/>
              <a:cs typeface="Arial"/>
              <a:sym typeface="Arial"/>
            </a:endParaRPr>
          </a:p>
          <a:p>
            <a:pPr marL="342900" indent="-342900" hangingPunct="1">
              <a:buClr>
                <a:srgbClr val="000000"/>
              </a:buClr>
              <a:buFont typeface="+mj-lt"/>
              <a:buAutoNum type="arabicPeriod"/>
            </a:pPr>
            <a:endParaRPr kumimoji="1" lang="en-US" altLang="zh-TW" sz="1400" dirty="0">
              <a:latin typeface="Arial"/>
              <a:cs typeface="Arial"/>
              <a:sym typeface="Arial"/>
            </a:endParaRPr>
          </a:p>
          <a:p>
            <a:pPr marL="342900" indent="-342900" hangingPunct="1">
              <a:buClr>
                <a:srgbClr val="000000"/>
              </a:buClr>
              <a:buFont typeface="+mj-lt"/>
              <a:buAutoNum type="arabicPeriod"/>
            </a:pPr>
            <a:r>
              <a:rPr kumimoji="1" lang="zh-TW" altLang="en-US" sz="1400" dirty="0">
                <a:latin typeface="Arial"/>
                <a:cs typeface="Arial"/>
                <a:sym typeface="Arial"/>
              </a:rPr>
              <a:t>如果上傳時，沒有跳出可對應選項，請務必確認匯入的</a:t>
            </a:r>
            <a:r>
              <a:rPr kumimoji="1" lang="en-US" altLang="zh-TW" sz="1400" dirty="0">
                <a:latin typeface="Arial"/>
                <a:cs typeface="Arial"/>
                <a:sym typeface="Arial"/>
              </a:rPr>
              <a:t>Excel</a:t>
            </a:r>
            <a:r>
              <a:rPr kumimoji="1" lang="zh-TW" altLang="en-US" sz="1400" dirty="0">
                <a:latin typeface="Arial"/>
                <a:cs typeface="Arial"/>
                <a:sym typeface="Arial"/>
              </a:rPr>
              <a:t>檔案必須是在檔案第一個分頁、欄位標題必須要第一列、不能有任何凍結視窗及隱藏欄位</a:t>
            </a:r>
            <a:endParaRPr kumimoji="1" lang="en-US" altLang="zh-TW" sz="1400" dirty="0">
              <a:latin typeface="Arial"/>
              <a:cs typeface="Arial"/>
              <a:sym typeface="Arial"/>
            </a:endParaRPr>
          </a:p>
          <a:p>
            <a:pPr hangingPunct="1">
              <a:buClr>
                <a:srgbClr val="000000"/>
              </a:buClr>
              <a:buFont typeface="Arial"/>
              <a:buNone/>
            </a:pPr>
            <a:endParaRPr kumimoji="1" lang="en-US" altLang="zh-TW" sz="1400" dirty="0">
              <a:latin typeface="Arial"/>
              <a:cs typeface="Arial"/>
              <a:sym typeface="Arial"/>
            </a:endParaRPr>
          </a:p>
        </p:txBody>
      </p:sp>
      <p:sp>
        <p:nvSpPr>
          <p:cNvPr id="7" name="圓角矩形圖說文字 20">
            <a:extLst>
              <a:ext uri="{FF2B5EF4-FFF2-40B4-BE49-F238E27FC236}">
                <a16:creationId xmlns:a16="http://schemas.microsoft.com/office/drawing/2014/main" id="{6F31BA6C-7424-4872-B707-2180A5F076E9}"/>
              </a:ext>
            </a:extLst>
          </p:cNvPr>
          <p:cNvSpPr/>
          <p:nvPr/>
        </p:nvSpPr>
        <p:spPr>
          <a:xfrm>
            <a:off x="36947" y="2233719"/>
            <a:ext cx="1035513" cy="453821"/>
          </a:xfrm>
          <a:prstGeom prst="wedgeRoundRectCallout">
            <a:avLst>
              <a:gd name="adj1" fmla="val 55510"/>
              <a:gd name="adj2" fmla="val 92733"/>
              <a:gd name="adj3" fmla="val 16667"/>
            </a:avLst>
          </a:prstGeom>
          <a:solidFill>
            <a:srgbClr val="00A2FF"/>
          </a:solidFill>
          <a:ln w="25400" cap="flat" cmpd="sng" algn="ctr">
            <a:solidFill>
              <a:srgbClr val="00A2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Excel</a:t>
            </a:r>
            <a:r>
              <a:rPr kumimoji="1" lang="zh-TW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欄位</a:t>
            </a:r>
          </a:p>
        </p:txBody>
      </p:sp>
      <p:cxnSp>
        <p:nvCxnSpPr>
          <p:cNvPr id="8" name="直線箭頭接點 12">
            <a:extLst>
              <a:ext uri="{FF2B5EF4-FFF2-40B4-BE49-F238E27FC236}">
                <a16:creationId xmlns:a16="http://schemas.microsoft.com/office/drawing/2014/main" id="{1E130C16-0949-4F3B-BC21-AD6E6A7C93AB}"/>
              </a:ext>
            </a:extLst>
          </p:cNvPr>
          <p:cNvCxnSpPr/>
          <p:nvPr/>
        </p:nvCxnSpPr>
        <p:spPr>
          <a:xfrm>
            <a:off x="1666993" y="2987422"/>
            <a:ext cx="2052000" cy="0"/>
          </a:xfrm>
          <a:prstGeom prst="straightConnector1">
            <a:avLst/>
          </a:prstGeom>
          <a:noFill/>
          <a:ln w="9525" cap="flat" cmpd="sng" algn="ctr">
            <a:solidFill>
              <a:srgbClr val="00A2FF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9" name="圓角矩形圖說文字 21">
            <a:extLst>
              <a:ext uri="{FF2B5EF4-FFF2-40B4-BE49-F238E27FC236}">
                <a16:creationId xmlns:a16="http://schemas.microsoft.com/office/drawing/2014/main" id="{99F4F93E-AB18-4FE9-9B4B-93FFC77B77D1}"/>
              </a:ext>
            </a:extLst>
          </p:cNvPr>
          <p:cNvSpPr/>
          <p:nvPr/>
        </p:nvSpPr>
        <p:spPr>
          <a:xfrm>
            <a:off x="4656895" y="2233719"/>
            <a:ext cx="1076445" cy="497711"/>
          </a:xfrm>
          <a:prstGeom prst="wedgeRoundRectCallout">
            <a:avLst>
              <a:gd name="adj1" fmla="val -58468"/>
              <a:gd name="adj2" fmla="val 95059"/>
              <a:gd name="adj3" fmla="val 16667"/>
            </a:avLst>
          </a:prstGeom>
          <a:solidFill>
            <a:srgbClr val="EF5FA7"/>
          </a:solidFill>
          <a:ln w="25400" cap="flat" cmpd="sng" algn="ctr">
            <a:solidFill>
              <a:srgbClr val="EF5FA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系統欄位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B2AE8D4-73D7-4C44-B515-47E025F9AD82}"/>
              </a:ext>
            </a:extLst>
          </p:cNvPr>
          <p:cNvSpPr/>
          <p:nvPr/>
        </p:nvSpPr>
        <p:spPr>
          <a:xfrm>
            <a:off x="1072460" y="3172481"/>
            <a:ext cx="3472405" cy="497710"/>
          </a:xfrm>
          <a:prstGeom prst="rect">
            <a:avLst/>
          </a:prstGeom>
          <a:solidFill>
            <a:srgbClr val="00A2FF"/>
          </a:solidFill>
          <a:ln w="25400" cap="flat" cmpd="sng" algn="ctr">
            <a:solidFill>
              <a:srgbClr val="00A2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altLang="zh-TW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Excel</a:t>
            </a:r>
            <a:r>
              <a:rPr kumimoji="1" lang="zh-TW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這個欄位，要匯入到系統哪個欄位</a:t>
            </a:r>
            <a:endParaRPr kumimoji="1" lang="en-US" altLang="zh-TW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  <a:sym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AE232">
                    <a:lumMod val="20000"/>
                    <a:lumOff val="80000"/>
                  </a:srgb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請拉對應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D9BFC23-4EE0-4463-BBE7-BBEB8B09AA05}"/>
              </a:ext>
            </a:extLst>
          </p:cNvPr>
          <p:cNvSpPr/>
          <p:nvPr/>
        </p:nvSpPr>
        <p:spPr>
          <a:xfrm>
            <a:off x="962108" y="5438692"/>
            <a:ext cx="5518205" cy="349858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3" name="弧線 18">
            <a:extLst>
              <a:ext uri="{FF2B5EF4-FFF2-40B4-BE49-F238E27FC236}">
                <a16:creationId xmlns:a16="http://schemas.microsoft.com/office/drawing/2014/main" id="{0F5397B5-9727-4AF9-81D4-2ED0FC943596}"/>
              </a:ext>
            </a:extLst>
          </p:cNvPr>
          <p:cNvSpPr/>
          <p:nvPr/>
        </p:nvSpPr>
        <p:spPr>
          <a:xfrm rot="17219962">
            <a:off x="4517735" y="4917274"/>
            <a:ext cx="1944408" cy="1828800"/>
          </a:xfrm>
          <a:prstGeom prst="arc">
            <a:avLst>
              <a:gd name="adj1" fmla="val 16200000"/>
              <a:gd name="adj2" fmla="val 19093748"/>
            </a:avLst>
          </a:prstGeom>
          <a:noFill/>
          <a:ln w="15875" cap="flat" cmpd="sng" algn="ctr">
            <a:solidFill>
              <a:srgbClr val="FF0000"/>
            </a:solidFill>
            <a:prstDash val="solid"/>
            <a:tailEnd type="arrow" w="lg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1" lang="zh-TW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14" name="圓角矩形圖說文字 29">
            <a:extLst>
              <a:ext uri="{FF2B5EF4-FFF2-40B4-BE49-F238E27FC236}">
                <a16:creationId xmlns:a16="http://schemas.microsoft.com/office/drawing/2014/main" id="{CB47D409-07FB-4B11-BBD7-35E69C1D16D5}"/>
              </a:ext>
            </a:extLst>
          </p:cNvPr>
          <p:cNvSpPr/>
          <p:nvPr/>
        </p:nvSpPr>
        <p:spPr>
          <a:xfrm>
            <a:off x="3671735" y="4578720"/>
            <a:ext cx="1159460" cy="497711"/>
          </a:xfrm>
          <a:prstGeom prst="wedgeRoundRectCallout">
            <a:avLst>
              <a:gd name="adj1" fmla="val 44529"/>
              <a:gd name="adj2" fmla="val 74128"/>
              <a:gd name="adj3" fmla="val 16667"/>
            </a:avLst>
          </a:prstGeom>
          <a:solidFill>
            <a:srgbClr val="00A2FF"/>
          </a:solidFill>
          <a:ln w="25400" cap="flat" cmpd="sng" algn="ctr">
            <a:solidFill>
              <a:srgbClr val="00A2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拉不到對應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48E2CFA-1276-4E1A-9D99-CB8C7FB09848}"/>
              </a:ext>
            </a:extLst>
          </p:cNvPr>
          <p:cNvSpPr txBox="1"/>
          <p:nvPr/>
        </p:nvSpPr>
        <p:spPr>
          <a:xfrm>
            <a:off x="5047397" y="3586241"/>
            <a:ext cx="1723549" cy="646331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請將選單拉到最下方</a:t>
            </a:r>
            <a:endParaRPr kumimoji="1" lang="en-US" altLang="zh-TW" sz="1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選擇加到客戶擴充欄位</a:t>
            </a:r>
            <a:endParaRPr kumimoji="1" lang="en-US" altLang="zh-TW" sz="1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直接新增欄位</a:t>
            </a:r>
            <a:endParaRPr kumimoji="1" lang="en-US" altLang="zh-TW" sz="1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圓角矩形圖說文字 39">
            <a:extLst>
              <a:ext uri="{FF2B5EF4-FFF2-40B4-BE49-F238E27FC236}">
                <a16:creationId xmlns:a16="http://schemas.microsoft.com/office/drawing/2014/main" id="{C76429FD-93CB-4327-BAE3-6B355CE9F3E7}"/>
              </a:ext>
            </a:extLst>
          </p:cNvPr>
          <p:cNvSpPr/>
          <p:nvPr/>
        </p:nvSpPr>
        <p:spPr>
          <a:xfrm>
            <a:off x="1747296" y="6019935"/>
            <a:ext cx="1798773" cy="497711"/>
          </a:xfrm>
          <a:prstGeom prst="wedgeRoundRectCallout">
            <a:avLst>
              <a:gd name="adj1" fmla="val -59491"/>
              <a:gd name="adj2" fmla="val -51454"/>
              <a:gd name="adj3" fmla="val 16667"/>
            </a:avLst>
          </a:prstGeom>
          <a:solidFill>
            <a:srgbClr val="00A2FF"/>
          </a:solidFill>
          <a:ln w="25400" cap="flat" cmpd="sng" algn="ctr">
            <a:solidFill>
              <a:srgbClr val="00A2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對應完畢</a:t>
            </a:r>
            <a:endParaRPr kumimoji="1" lang="en-US" altLang="zh-TW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  <a:sym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按下開始執行匯入</a:t>
            </a: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592C03F5-5E3C-4B20-A298-2C3F858A973A}"/>
              </a:ext>
            </a:extLst>
          </p:cNvPr>
          <p:cNvSpPr/>
          <p:nvPr/>
        </p:nvSpPr>
        <p:spPr>
          <a:xfrm>
            <a:off x="962108" y="5814893"/>
            <a:ext cx="573197" cy="319137"/>
          </a:xfrm>
          <a:prstGeom prst="round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BBED0F0E-F840-4107-BE37-DFB5CC2393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874"/>
          <a:stretch/>
        </p:blipFill>
        <p:spPr>
          <a:xfrm>
            <a:off x="4940779" y="4275087"/>
            <a:ext cx="1894645" cy="67313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4DA313BD-16F5-450D-AF16-77A7BEC3C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4742" y="2830910"/>
            <a:ext cx="3739171" cy="314355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1194107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手繪多邊形 15">
            <a:extLst>
              <a:ext uri="{FF2B5EF4-FFF2-40B4-BE49-F238E27FC236}">
                <a16:creationId xmlns:a16="http://schemas.microsoft.com/office/drawing/2014/main" id="{1F1DC0E7-A84C-452F-B20A-CA21F5507DDC}"/>
              </a:ext>
            </a:extLst>
          </p:cNvPr>
          <p:cNvSpPr/>
          <p:nvPr/>
        </p:nvSpPr>
        <p:spPr>
          <a:xfrm rot="16200000">
            <a:off x="5312452" y="394629"/>
            <a:ext cx="4627779" cy="8183291"/>
          </a:xfrm>
          <a:custGeom>
            <a:avLst/>
            <a:gdLst>
              <a:gd name="connsiteX0" fmla="*/ 4627779 w 4627779"/>
              <a:gd name="connsiteY0" fmla="*/ 354634 h 8183291"/>
              <a:gd name="connsiteX1" fmla="*/ 4627778 w 4627779"/>
              <a:gd name="connsiteY1" fmla="*/ 8048576 h 8183291"/>
              <a:gd name="connsiteX2" fmla="*/ 4493063 w 4627779"/>
              <a:gd name="connsiteY2" fmla="*/ 8183291 h 8183291"/>
              <a:gd name="connsiteX3" fmla="*/ 134715 w 4627779"/>
              <a:gd name="connsiteY3" fmla="*/ 8183290 h 8183291"/>
              <a:gd name="connsiteX4" fmla="*/ 0 w 4627779"/>
              <a:gd name="connsiteY4" fmla="*/ 8048575 h 8183291"/>
              <a:gd name="connsiteX5" fmla="*/ 0 w 4627779"/>
              <a:gd name="connsiteY5" fmla="*/ 354634 h 8183291"/>
              <a:gd name="connsiteX6" fmla="*/ 134715 w 4627779"/>
              <a:gd name="connsiteY6" fmla="*/ 219918 h 8183291"/>
              <a:gd name="connsiteX7" fmla="*/ 2501353 w 4627779"/>
              <a:gd name="connsiteY7" fmla="*/ 219919 h 8183291"/>
              <a:gd name="connsiteX8" fmla="*/ 2657129 w 4627779"/>
              <a:gd name="connsiteY8" fmla="*/ 0 h 8183291"/>
              <a:gd name="connsiteX9" fmla="*/ 2812904 w 4627779"/>
              <a:gd name="connsiteY9" fmla="*/ 219919 h 8183291"/>
              <a:gd name="connsiteX10" fmla="*/ 4493064 w 4627779"/>
              <a:gd name="connsiteY10" fmla="*/ 219919 h 8183291"/>
              <a:gd name="connsiteX11" fmla="*/ 4627779 w 4627779"/>
              <a:gd name="connsiteY11" fmla="*/ 354634 h 8183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27779" h="8183291">
                <a:moveTo>
                  <a:pt x="4627779" y="354634"/>
                </a:moveTo>
                <a:lnTo>
                  <a:pt x="4627778" y="8048576"/>
                </a:lnTo>
                <a:cubicBezTo>
                  <a:pt x="4627778" y="8122977"/>
                  <a:pt x="4567464" y="8183291"/>
                  <a:pt x="4493063" y="8183291"/>
                </a:cubicBezTo>
                <a:lnTo>
                  <a:pt x="134715" y="8183290"/>
                </a:lnTo>
                <a:cubicBezTo>
                  <a:pt x="60314" y="8183290"/>
                  <a:pt x="0" y="8122976"/>
                  <a:pt x="0" y="8048575"/>
                </a:cubicBezTo>
                <a:lnTo>
                  <a:pt x="0" y="354634"/>
                </a:lnTo>
                <a:cubicBezTo>
                  <a:pt x="0" y="280232"/>
                  <a:pt x="60314" y="219918"/>
                  <a:pt x="134715" y="219918"/>
                </a:cubicBezTo>
                <a:lnTo>
                  <a:pt x="2501353" y="219919"/>
                </a:lnTo>
                <a:lnTo>
                  <a:pt x="2657129" y="0"/>
                </a:lnTo>
                <a:lnTo>
                  <a:pt x="2812904" y="219919"/>
                </a:lnTo>
                <a:lnTo>
                  <a:pt x="4493064" y="219919"/>
                </a:lnTo>
                <a:cubicBezTo>
                  <a:pt x="4567465" y="219919"/>
                  <a:pt x="4627779" y="280233"/>
                  <a:pt x="4627779" y="354634"/>
                </a:cubicBezTo>
                <a:close/>
              </a:path>
            </a:pathLst>
          </a:custGeom>
          <a:solidFill>
            <a:srgbClr val="FFFFFF"/>
          </a:solidFill>
          <a:ln w="25400" cap="flat" cmpd="sng" algn="ctr">
            <a:solidFill>
              <a:srgbClr val="61D836"/>
            </a:solidFill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1" lang="zh-TW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3CAB3D8-0FD7-4803-864B-2672F3289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導入舊資料</a:t>
            </a:r>
            <a:r>
              <a:rPr lang="en-US" altLang="zh-TW" dirty="0"/>
              <a:t>(</a:t>
            </a:r>
            <a:r>
              <a:rPr lang="zh-TW" altLang="en-US" dirty="0"/>
              <a:t>顧客資料、訂單資料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E2A6C45-FE4C-485C-A508-937BDC13ED7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777486" y="6496496"/>
            <a:ext cx="231276" cy="231139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9</a:t>
            </a:fld>
            <a:endParaRPr lang="zh-TW" altLang="en-US" dirty="0"/>
          </a:p>
        </p:txBody>
      </p:sp>
      <p:sp>
        <p:nvSpPr>
          <p:cNvPr id="5" name="Google Shape;336;p5">
            <a:extLst>
              <a:ext uri="{FF2B5EF4-FFF2-40B4-BE49-F238E27FC236}">
                <a16:creationId xmlns:a16="http://schemas.microsoft.com/office/drawing/2014/main" id="{FF5B4816-7C2A-4980-8F2C-F7397A3E85E8}"/>
              </a:ext>
            </a:extLst>
          </p:cNvPr>
          <p:cNvSpPr txBox="1"/>
          <p:nvPr/>
        </p:nvSpPr>
        <p:spPr>
          <a:xfrm>
            <a:off x="576788" y="1014863"/>
            <a:ext cx="1071154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 hangingPunct="1">
              <a:buClr>
                <a:srgbClr val="000000"/>
              </a:buClr>
              <a:buSzPts val="1800"/>
              <a:buFont typeface="+mj-lt"/>
              <a:buAutoNum type="arabicPeriod"/>
            </a:pPr>
            <a:r>
              <a:rPr lang="zh-TW" altLang="en-US" dirty="0">
                <a:latin typeface="Microsoft JhengHei"/>
                <a:ea typeface="Microsoft JhengHei"/>
                <a:cs typeface="Microsoft JhengHei"/>
                <a:sym typeface="Microsoft JhengHei"/>
              </a:rPr>
              <a:t>目前為測試階段，準備匯入的資料不用太多，目的是為了確認資料呈現在系統中的長相</a:t>
            </a:r>
            <a:endParaRPr lang="en-US" altLang="zh-TW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indent="-342900" hangingPunct="1">
              <a:buClr>
                <a:srgbClr val="000000"/>
              </a:buClr>
              <a:buSzPts val="1800"/>
              <a:buFont typeface="+mj-lt"/>
              <a:buAutoNum type="arabicPeriod"/>
            </a:pPr>
            <a:r>
              <a:rPr lang="zh-TW" altLang="en-US" b="1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請準備：近一個月的顧客資料、訂單資料</a:t>
            </a:r>
            <a:r>
              <a:rPr lang="en-US" altLang="zh-TW" b="1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Excel</a:t>
            </a:r>
            <a:r>
              <a:rPr lang="zh-TW" altLang="en-US" b="1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檔案</a:t>
            </a:r>
            <a:endParaRPr lang="en-US" altLang="zh-TW" b="1"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indent="-342900" hangingPunct="1">
              <a:buClr>
                <a:srgbClr val="000000"/>
              </a:buClr>
              <a:buSzPts val="1800"/>
              <a:buFont typeface="+mj-lt"/>
              <a:buAutoNum type="arabicPeriod"/>
            </a:pPr>
            <a:r>
              <a:rPr lang="zh-TW" altLang="en-US" dirty="0">
                <a:latin typeface="Microsoft JhengHei"/>
                <a:ea typeface="Microsoft JhengHei"/>
                <a:cs typeface="Microsoft JhengHei"/>
                <a:sym typeface="Microsoft JhengHei"/>
              </a:rPr>
              <a:t>檔案準備好了，可以開始進行資料匯入！</a:t>
            </a:r>
            <a:endParaRPr lang="en-US" altLang="zh-TW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hangingPunct="1">
              <a:buClr>
                <a:srgbClr val="000000"/>
              </a:buClr>
              <a:buSzPts val="1800"/>
              <a:buFont typeface="Arial"/>
              <a:buNone/>
            </a:pPr>
            <a:endParaRPr lang="en-US" altLang="zh-TW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" name="圓角矩形 9">
            <a:extLst>
              <a:ext uri="{FF2B5EF4-FFF2-40B4-BE49-F238E27FC236}">
                <a16:creationId xmlns:a16="http://schemas.microsoft.com/office/drawing/2014/main" id="{5E9DC396-512C-4E68-87BF-16C64D2A254F}"/>
              </a:ext>
            </a:extLst>
          </p:cNvPr>
          <p:cNvSpPr/>
          <p:nvPr/>
        </p:nvSpPr>
        <p:spPr>
          <a:xfrm>
            <a:off x="1185863" y="2114550"/>
            <a:ext cx="2214563" cy="828675"/>
          </a:xfrm>
          <a:prstGeom prst="roundRect">
            <a:avLst/>
          </a:prstGeom>
          <a:solidFill>
            <a:srgbClr val="00A2FF"/>
          </a:solidFill>
          <a:ln w="25400" cap="flat" cmpd="sng" algn="ctr">
            <a:solidFill>
              <a:srgbClr val="00A2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1. </a:t>
            </a:r>
            <a:r>
              <a:rPr kumimoji="1" lang="zh-TW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匯入客戶資料</a:t>
            </a:r>
          </a:p>
        </p:txBody>
      </p:sp>
      <p:cxnSp>
        <p:nvCxnSpPr>
          <p:cNvPr id="13" name="直線箭頭接點 11">
            <a:extLst>
              <a:ext uri="{FF2B5EF4-FFF2-40B4-BE49-F238E27FC236}">
                <a16:creationId xmlns:a16="http://schemas.microsoft.com/office/drawing/2014/main" id="{01DC1804-78CC-4659-8546-E913DA7EDD51}"/>
              </a:ext>
            </a:extLst>
          </p:cNvPr>
          <p:cNvCxnSpPr/>
          <p:nvPr/>
        </p:nvCxnSpPr>
        <p:spPr>
          <a:xfrm>
            <a:off x="2293144" y="2943225"/>
            <a:ext cx="0" cy="657225"/>
          </a:xfrm>
          <a:prstGeom prst="straightConnector1">
            <a:avLst/>
          </a:prstGeom>
          <a:noFill/>
          <a:ln w="19050" cap="flat" cmpd="sng" algn="ctr">
            <a:solidFill>
              <a:srgbClr val="00A2FF">
                <a:shade val="95000"/>
                <a:satMod val="105000"/>
              </a:srgbClr>
            </a:solidFill>
            <a:prstDash val="solid"/>
            <a:tailEnd type="triangle" w="lg" len="lg"/>
          </a:ln>
          <a:effectLst/>
        </p:spPr>
      </p:cxnSp>
      <p:sp>
        <p:nvSpPr>
          <p:cNvPr id="14" name="圓角矩形 12">
            <a:extLst>
              <a:ext uri="{FF2B5EF4-FFF2-40B4-BE49-F238E27FC236}">
                <a16:creationId xmlns:a16="http://schemas.microsoft.com/office/drawing/2014/main" id="{085B1655-BF1E-4FD2-B41A-B9DE590036A6}"/>
              </a:ext>
            </a:extLst>
          </p:cNvPr>
          <p:cNvSpPr/>
          <p:nvPr/>
        </p:nvSpPr>
        <p:spPr>
          <a:xfrm>
            <a:off x="1185863" y="3657600"/>
            <a:ext cx="2214563" cy="828675"/>
          </a:xfrm>
          <a:prstGeom prst="roundRect">
            <a:avLst/>
          </a:prstGeom>
          <a:solidFill>
            <a:srgbClr val="61D836"/>
          </a:solidFill>
          <a:ln w="25400" cap="flat" cmpd="sng" algn="ctr">
            <a:solidFill>
              <a:srgbClr val="61D83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2. </a:t>
            </a:r>
            <a:r>
              <a:rPr kumimoji="1" lang="zh-TW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/>
              </a:rPr>
              <a:t>匯入訂單資料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A6DA5EC9-B2D8-4F9A-8FA9-C1F7F261FAA0}"/>
              </a:ext>
            </a:extLst>
          </p:cNvPr>
          <p:cNvSpPr txBox="1"/>
          <p:nvPr/>
        </p:nvSpPr>
        <p:spPr>
          <a:xfrm>
            <a:off x="3821956" y="3263941"/>
            <a:ext cx="76827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hangingPunct="1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kumimoji="1" lang="zh-TW" altLang="en-US" sz="1400" dirty="0">
                <a:latin typeface="Arial"/>
                <a:cs typeface="Arial"/>
                <a:sym typeface="Arial"/>
              </a:rPr>
              <a:t>建議</a:t>
            </a:r>
            <a:r>
              <a:rPr kumimoji="1" lang="zh-TW" altLang="en-US" sz="1400" b="1" dirty="0">
                <a:latin typeface="Arial"/>
                <a:cs typeface="Arial"/>
                <a:sym typeface="Arial"/>
              </a:rPr>
              <a:t>必要欄位</a:t>
            </a:r>
            <a:r>
              <a:rPr kumimoji="1" lang="zh-TW" altLang="en-US" sz="1400" dirty="0">
                <a:latin typeface="Arial"/>
                <a:cs typeface="Arial"/>
                <a:sym typeface="Arial"/>
              </a:rPr>
              <a:t>：</a:t>
            </a:r>
            <a:r>
              <a:rPr kumimoji="1" lang="zh-TW" altLang="en-US" sz="140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客戶編號、消費編號、消費日期、產品、數量、單價</a:t>
            </a:r>
            <a:endParaRPr kumimoji="1" lang="en-US" altLang="zh-TW" sz="1400" dirty="0">
              <a:latin typeface="Arial"/>
              <a:cs typeface="Arial"/>
              <a:sym typeface="Arial"/>
            </a:endParaRPr>
          </a:p>
          <a:p>
            <a:pPr marL="285750" indent="-285750" hangingPunct="1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kumimoji="1" lang="zh-TW" altLang="en-US" sz="1400" dirty="0">
                <a:latin typeface="Arial"/>
                <a:cs typeface="Arial"/>
                <a:sym typeface="Arial"/>
              </a:rPr>
              <a:t>匯入需要編號是為了對應，透過編號對應才會將訂單對應到正確的客戶</a:t>
            </a:r>
            <a:endParaRPr kumimoji="1" lang="en-US" altLang="zh-TW" sz="1400" dirty="0">
              <a:latin typeface="Arial"/>
              <a:cs typeface="Arial"/>
              <a:sym typeface="Arial"/>
            </a:endParaRPr>
          </a:p>
          <a:p>
            <a:pPr marL="285750" indent="-285750" hangingPunct="1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kumimoji="1" lang="zh-TW" altLang="en-US" sz="1400" dirty="0">
                <a:latin typeface="Arial"/>
                <a:cs typeface="Arial"/>
                <a:sym typeface="Arial"/>
              </a:rPr>
              <a:t>「消費來源、消費類別」需先新增 </a:t>
            </a:r>
            <a:r>
              <a:rPr kumimoji="1" lang="en-US" altLang="zh-TW" sz="1400" dirty="0">
                <a:latin typeface="Arial"/>
                <a:cs typeface="Arial"/>
                <a:sym typeface="Arial"/>
              </a:rPr>
              <a:t>(</a:t>
            </a:r>
            <a:r>
              <a:rPr kumimoji="1" lang="zh-TW" altLang="en-US" sz="1400" dirty="0">
                <a:latin typeface="Arial"/>
                <a:cs typeface="Arial"/>
                <a:sym typeface="Arial"/>
              </a:rPr>
              <a:t>路徑：管理</a:t>
            </a:r>
            <a:r>
              <a:rPr kumimoji="1" lang="en-US" altLang="zh-TW" sz="1400" dirty="0">
                <a:latin typeface="Arial"/>
                <a:cs typeface="Arial"/>
                <a:sym typeface="Arial"/>
              </a:rPr>
              <a:t>-</a:t>
            </a:r>
            <a:r>
              <a:rPr kumimoji="1" lang="zh-TW" altLang="en-US" sz="1400" dirty="0">
                <a:latin typeface="Arial"/>
                <a:cs typeface="Arial"/>
                <a:sym typeface="Arial"/>
              </a:rPr>
              <a:t>自訂類別</a:t>
            </a:r>
            <a:r>
              <a:rPr kumimoji="1" lang="en-US" altLang="zh-TW" sz="1400" dirty="0">
                <a:latin typeface="Arial"/>
                <a:cs typeface="Arial"/>
                <a:sym typeface="Arial"/>
              </a:rPr>
              <a:t>)</a:t>
            </a:r>
          </a:p>
          <a:p>
            <a:pPr marL="285750" indent="-285750" hangingPunct="1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kumimoji="1" lang="zh-TW" altLang="en-US" sz="1400" b="1" dirty="0">
                <a:solidFill>
                  <a:srgbClr val="0432FF"/>
                </a:solidFill>
                <a:latin typeface="Arial"/>
                <a:cs typeface="Arial"/>
                <a:sym typeface="Arial"/>
              </a:rPr>
              <a:t>路徑：消費→功能選單→客戶消費匯入</a:t>
            </a:r>
            <a:endParaRPr kumimoji="1" lang="en-US" altLang="zh-TW" sz="1400" b="1" dirty="0">
              <a:solidFill>
                <a:srgbClr val="0432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9801FE87-B55B-4E34-BF49-1EEE84B9E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166" y="2370058"/>
            <a:ext cx="7704000" cy="8481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4D47F23D-8154-470C-BB5A-2BA7AC816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308" y="4181800"/>
            <a:ext cx="7344000" cy="254583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31CB5D9F-EBDB-49E6-9D87-FB3BB1DF7D53}"/>
              </a:ext>
            </a:extLst>
          </p:cNvPr>
          <p:cNvSpPr/>
          <p:nvPr/>
        </p:nvSpPr>
        <p:spPr>
          <a:xfrm>
            <a:off x="3991308" y="6400800"/>
            <a:ext cx="1056180" cy="246888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3646D342-AFC5-4E51-9B5E-527C9D7DCBBD}"/>
              </a:ext>
            </a:extLst>
          </p:cNvPr>
          <p:cNvSpPr/>
          <p:nvPr/>
        </p:nvSpPr>
        <p:spPr>
          <a:xfrm>
            <a:off x="9098280" y="4218048"/>
            <a:ext cx="722376" cy="157712"/>
          </a:xfrm>
          <a:prstGeom prst="round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D3E5AFAF-CE79-4DE8-ACBF-DDDD387BD8F5}"/>
              </a:ext>
            </a:extLst>
          </p:cNvPr>
          <p:cNvSpPr/>
          <p:nvPr/>
        </p:nvSpPr>
        <p:spPr>
          <a:xfrm>
            <a:off x="9098280" y="4486274"/>
            <a:ext cx="786384" cy="232029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602900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佈景主題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 佈景主題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佈景主題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2307</Words>
  <Application>Microsoft Office PowerPoint</Application>
  <PresentationFormat>寬螢幕</PresentationFormat>
  <Paragraphs>252</Paragraphs>
  <Slides>36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36</vt:i4>
      </vt:variant>
    </vt:vector>
  </HeadingPairs>
  <TitlesOfParts>
    <vt:vector size="44" baseType="lpstr">
      <vt:lpstr>微软雅黑</vt:lpstr>
      <vt:lpstr>Microsoft JhengHei</vt:lpstr>
      <vt:lpstr>Microsoft JhengHei</vt:lpstr>
      <vt:lpstr>新細明體</vt:lpstr>
      <vt:lpstr>Arial</vt:lpstr>
      <vt:lpstr>Calibri</vt:lpstr>
      <vt:lpstr>Helvetica</vt:lpstr>
      <vt:lpstr>Office 佈景主題</vt:lpstr>
      <vt:lpstr>Vital CRM系統測試腳本 B2C行銷管理情境</vt:lpstr>
      <vt:lpstr>一般流程B2C應用流程</vt:lpstr>
      <vt:lpstr>品牌經營模式也是這樣嗎？</vt:lpstr>
      <vt:lpstr>確認品牌經營模式，開始測試系統 訂立系統導入目標及操作流程</vt:lpstr>
      <vt:lpstr>品牌執行CRM建議執行步驟</vt:lpstr>
      <vt:lpstr>導入舊資料(顧客資料、訂單資料)</vt:lpstr>
      <vt:lpstr>顧客資料匯入操作說明</vt:lpstr>
      <vt:lpstr>匯入資料_欄位對應</vt:lpstr>
      <vt:lpstr>導入舊資料(顧客資料、訂單資料)</vt:lpstr>
      <vt:lpstr>消費資料匯入操作說明</vt:lpstr>
      <vt:lpstr>消費資料匯入操作說明：欄位對應</vt:lpstr>
      <vt:lpstr>匯入結果確認</vt:lpstr>
      <vt:lpstr>使用「消費」搜尋訂單</vt:lpstr>
      <vt:lpstr>消費各頁籖角度用途說明</vt:lpstr>
      <vt:lpstr>使用訂單記錄找出客戶</vt:lpstr>
      <vt:lpstr>行銷相關功能測試</vt:lpstr>
      <vt:lpstr>行銷郵件</vt:lpstr>
      <vt:lpstr>新增行銷郵件</vt:lpstr>
      <vt:lpstr>新增行銷郵件</vt:lpstr>
      <vt:lpstr>聯繫腳本</vt:lpstr>
      <vt:lpstr>新增聯繫腳本</vt:lpstr>
      <vt:lpstr>設定腳本內容</vt:lpstr>
      <vt:lpstr>聯繫腳本排程時間設定方式</vt:lpstr>
      <vt:lpstr>設定完畢，請存成範本</vt:lpstr>
      <vt:lpstr>將客戶套用腳本</vt:lpstr>
      <vt:lpstr>將客戶套用腳本</vt:lpstr>
      <vt:lpstr>搭配客服或業務應用</vt:lpstr>
      <vt:lpstr>邀請使用者 (只有一位使用者測試可跳過)</vt:lpstr>
      <vt:lpstr>邀請使用者</vt:lpstr>
      <vt:lpstr>收到邀請信</vt:lpstr>
      <vt:lpstr>自訂密碼</vt:lpstr>
      <vt:lpstr>記事</vt:lpstr>
      <vt:lpstr>使用客戶記事：用於客戶服務紀錄</vt:lpstr>
      <vt:lpstr>記事可分類，請發想</vt:lpstr>
      <vt:lpstr>PowerPoint 簡報</vt:lpstr>
      <vt:lpstr>Thank You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Vital CRM系統測試腳本 B2C行銷管理情境</dc:title>
  <dc:creator>Ally Chen (陳宜欣)</dc:creator>
  <cp:lastModifiedBy>Ally Chen (陳宜欣)</cp:lastModifiedBy>
  <cp:revision>242</cp:revision>
  <dcterms:modified xsi:type="dcterms:W3CDTF">2023-12-22T08:31:59Z</dcterms:modified>
</cp:coreProperties>
</file>